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33" d="100"/>
          <a:sy n="33" d="100"/>
        </p:scale>
        <p:origin x="4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546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5DAD-2629-3575-B896-921783E114CC}"/>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881B3E87-2E2F-EA75-EF70-9146518C5882}"/>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4BEB9EB1-F182-BEF7-D694-A3748265C851}"/>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247A01E0-A817-85D4-0F76-EEC9624612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A5C91-3E72-B367-B88A-B74B4AA5EE5E}"/>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37772643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0462-583E-555C-3AEE-DF2F8731B8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AA3F7A-08EA-B7B6-F390-070D1C4AFE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DAAB60-4826-6F9A-3948-C728FCDB4EAE}"/>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3CB173AA-2F8F-BD66-69BE-8DF7FFC2DA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6332E-3F22-F9F3-606C-B0149BE9E568}"/>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19546146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086976-2840-AA37-6DFF-AD8B4CBD50DA}"/>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76E5F9-31AC-7EAE-7068-1A538BC129A9}"/>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6F626-6E35-0835-6985-5AC0BD6173B3}"/>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B7F477BD-B2A7-808F-3A52-450CC2E9E3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84EF8-62A4-AFA7-1BB4-686D7D75EC6F}"/>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13752514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0027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84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40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96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788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3317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77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88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FCBD-068E-D54C-EE2A-115A50FE1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04FCB-38D1-DA92-C621-05318882E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3EE60-B7DB-0F97-08D2-3CB48CC227BB}"/>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20640EB6-6984-29DB-5B1A-AB7554A98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5B7C58-F6D1-EEFC-6E04-B9326C83CA48}"/>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8435464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12D1-5B75-2A3D-1861-EF9F1BA54D3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F1E8B500-9F0A-E7CD-E794-46B930493E78}"/>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00670-C045-082C-CBBB-F3DD9169A77D}"/>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0FD2B866-4F85-C22E-EF8E-C99AF1431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DBD16-DEE2-6DF8-6563-687DD6B94B3C}"/>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36927354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6194-A71D-E199-B7FD-24C8C96F9A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065A8-94C6-6E21-FF98-F56D0DFFA13D}"/>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E05DF3-C25A-3C81-3A25-55F83C15AFE2}"/>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34FAC7-A359-4E93-0BE3-DA65048C63B2}"/>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6" name="Footer Placeholder 5">
            <a:extLst>
              <a:ext uri="{FF2B5EF4-FFF2-40B4-BE49-F238E27FC236}">
                <a16:creationId xmlns:a16="http://schemas.microsoft.com/office/drawing/2014/main" id="{1030B181-F1EC-D1DB-4ED1-3BA91536AE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67C81-BF66-A970-965E-4AC509545D0C}"/>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13978781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1439-7A96-2F74-65D1-A4293F1D2A0F}"/>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C71B92-1207-C2BA-A3B0-22B7E9AA1025}"/>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97F2550C-8CFC-C98E-70D1-9C8612271B8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314308-3D62-BEC6-9539-7C2DF37DDB9B}"/>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807EDE15-83A2-4CAA-5916-659FA862F058}"/>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A528-04D0-A6AD-1956-AAA1238084BC}"/>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8" name="Footer Placeholder 7">
            <a:extLst>
              <a:ext uri="{FF2B5EF4-FFF2-40B4-BE49-F238E27FC236}">
                <a16:creationId xmlns:a16="http://schemas.microsoft.com/office/drawing/2014/main" id="{0305C59C-0BDD-C628-B38F-1150865EE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E6F5CB-60CF-FE91-1189-7B1627836A56}"/>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42468559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C24C-FD7D-BD83-7C86-2E28DBD89D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B8832E-C934-0BF4-E117-74AB6BC710C2}"/>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4" name="Footer Placeholder 3">
            <a:extLst>
              <a:ext uri="{FF2B5EF4-FFF2-40B4-BE49-F238E27FC236}">
                <a16:creationId xmlns:a16="http://schemas.microsoft.com/office/drawing/2014/main" id="{ABD390CE-B316-724C-9A2F-6E464C4B45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0314E7-44D6-1228-5074-1BD5B00F2E9B}"/>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3362720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DEB49C-AD2C-909F-366D-DE0CBE02ED3C}"/>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3" name="Footer Placeholder 2">
            <a:extLst>
              <a:ext uri="{FF2B5EF4-FFF2-40B4-BE49-F238E27FC236}">
                <a16:creationId xmlns:a16="http://schemas.microsoft.com/office/drawing/2014/main" id="{FEC8C549-DF95-AE87-8D05-9822BB617B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B234A2-090A-F3E0-0918-6A3BAA20717F}"/>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256648604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B3E2-2B88-96B9-FDF9-CE97CB85069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67E75085-AC6D-A967-17BE-B0FE9956ED87}"/>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FA731-EAB7-6470-9AA7-7F3418E735CD}"/>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01FD570-25AB-1B83-994E-620E527E47E2}"/>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6" name="Footer Placeholder 5">
            <a:extLst>
              <a:ext uri="{FF2B5EF4-FFF2-40B4-BE49-F238E27FC236}">
                <a16:creationId xmlns:a16="http://schemas.microsoft.com/office/drawing/2014/main" id="{12444E89-AAED-BC7C-77F2-7AFC9CD55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29C67-E1D8-F00B-F488-087968B75F07}"/>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19600286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38A58-25EA-ACC7-F2C7-6E8A5C52C0D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EBD0DAA9-BC83-1C8D-DA72-BB994CB04B3C}"/>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4796B0DE-9122-4B9F-E35D-C81650F6C5D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91EAF2F-EE87-E840-C0A8-80BECEBCFBD4}"/>
              </a:ext>
            </a:extLst>
          </p:cNvPr>
          <p:cNvSpPr>
            <a:spLocks noGrp="1"/>
          </p:cNvSpPr>
          <p:nvPr>
            <p:ph type="dt" sz="half" idx="10"/>
          </p:nvPr>
        </p:nvSpPr>
        <p:spPr/>
        <p:txBody>
          <a:bodyPr/>
          <a:lstStyle/>
          <a:p>
            <a:fld id="{B0224283-CA50-42EE-B146-42C6BDA949C6}" type="datetimeFigureOut">
              <a:rPr lang="en-US" smtClean="0"/>
              <a:t>5/14/2025</a:t>
            </a:fld>
            <a:endParaRPr lang="en-US"/>
          </a:p>
        </p:txBody>
      </p:sp>
      <p:sp>
        <p:nvSpPr>
          <p:cNvPr id="6" name="Footer Placeholder 5">
            <a:extLst>
              <a:ext uri="{FF2B5EF4-FFF2-40B4-BE49-F238E27FC236}">
                <a16:creationId xmlns:a16="http://schemas.microsoft.com/office/drawing/2014/main" id="{54B0674D-AB5E-969A-5D5C-74D13C053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792BE-30C4-4755-297E-3C9FA31FFB33}"/>
              </a:ext>
            </a:extLst>
          </p:cNvPr>
          <p:cNvSpPr>
            <a:spLocks noGrp="1"/>
          </p:cNvSpPr>
          <p:nvPr>
            <p:ph type="sldNum" sz="quarter" idx="12"/>
          </p:nvPr>
        </p:nvSpPr>
        <p:spPr/>
        <p:txBody>
          <a:bodyPr/>
          <a:lstStyle/>
          <a:p>
            <a:fld id="{21EB75B9-66E7-46A1-A630-8DD082194F9C}" type="slidenum">
              <a:rPr lang="en-US" smtClean="0"/>
              <a:t>‹#›</a:t>
            </a:fld>
            <a:endParaRPr lang="en-US"/>
          </a:p>
        </p:txBody>
      </p:sp>
    </p:spTree>
    <p:extLst>
      <p:ext uri="{BB962C8B-B14F-4D97-AF65-F5344CB8AC3E}">
        <p14:creationId xmlns:p14="http://schemas.microsoft.com/office/powerpoint/2010/main" val="2505558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C44A3-69DF-AB8B-DDDB-CE524A9CBE9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8F68F-8920-2122-8B0C-CB5E0B98C73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3A063-94D2-7045-0C0D-8B1E89334A3E}"/>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B0224283-CA50-42EE-B146-42C6BDA949C6}" type="datetimeFigureOut">
              <a:rPr lang="en-US" smtClean="0"/>
              <a:t>5/14/2025</a:t>
            </a:fld>
            <a:endParaRPr lang="en-US"/>
          </a:p>
        </p:txBody>
      </p:sp>
      <p:sp>
        <p:nvSpPr>
          <p:cNvPr id="5" name="Footer Placeholder 4">
            <a:extLst>
              <a:ext uri="{FF2B5EF4-FFF2-40B4-BE49-F238E27FC236}">
                <a16:creationId xmlns:a16="http://schemas.microsoft.com/office/drawing/2014/main" id="{BD65EAA9-AE7A-6E7B-A9E9-B5C9ABA08EEC}"/>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00468E-4586-3A81-6FD4-A4DF85A7E53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1EB75B9-66E7-46A1-A630-8DD082194F9C}" type="slidenum">
              <a:rPr lang="en-US" smtClean="0"/>
              <a:t>‹#›</a:t>
            </a:fld>
            <a:endParaRPr lang="en-US"/>
          </a:p>
        </p:txBody>
      </p:sp>
    </p:spTree>
    <p:extLst>
      <p:ext uri="{BB962C8B-B14F-4D97-AF65-F5344CB8AC3E}">
        <p14:creationId xmlns:p14="http://schemas.microsoft.com/office/powerpoint/2010/main" val="3619207659"/>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636871"/>
            <a:ext cx="13042821" cy="1417558"/>
          </a:xfrm>
          <a:prstGeom prst="rect">
            <a:avLst/>
          </a:prstGeom>
          <a:noFill/>
          <a:ln/>
        </p:spPr>
        <p:txBody>
          <a:bodyPr wrap="square" lIns="0" tIns="0" rIns="0" bIns="0" rtlCol="0" anchor="t"/>
          <a:lstStyle/>
          <a:p>
            <a:pPr marL="0" indent="0" algn="l">
              <a:lnSpc>
                <a:spcPts val="5550"/>
              </a:lnSpc>
              <a:buNone/>
            </a:pPr>
            <a:r>
              <a:rPr lang="en-US" sz="4800" b="1" dirty="0">
                <a:solidFill>
                  <a:srgbClr val="000000"/>
                </a:solidFill>
                <a:latin typeface="Times New Roman" panose="02020603050405020304" pitchFamily="18" charset="0"/>
                <a:ea typeface="Inter Bold" pitchFamily="34" charset="-122"/>
                <a:cs typeface="Times New Roman" panose="02020603050405020304" pitchFamily="18" charset="0"/>
              </a:rPr>
              <a:t>Giới Thiệu Hệ Thống Bán Hàng Trực Tuyến Cho Cửa Hàng Thời Trang</a:t>
            </a:r>
            <a:endParaRPr lang="en-US" sz="4800" dirty="0"/>
          </a:p>
        </p:txBody>
      </p:sp>
      <p:sp>
        <p:nvSpPr>
          <p:cNvPr id="3" name="Text 1"/>
          <p:cNvSpPr/>
          <p:nvPr/>
        </p:nvSpPr>
        <p:spPr>
          <a:xfrm>
            <a:off x="793790" y="3508058"/>
            <a:ext cx="13042821" cy="1451610"/>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Trong bối cảnh kinh tế số và công nghiệp 4.0 phát triển, các cửa hàng thời trang vừa và nhỏ gặp nhiều thách thức trong quản lý bán hàng và kho hàng. Phương pháp thủ công và công cụ không đồng bộ gây sai sót và giảm hiệu quả. Hệ thống bán hàng trực tuyến được xây dựng nhằm tự động hóa quy trình, nâng cao trải nghiệm khách hàng và quản lý hiệu quả sản phẩm, đơn hàng, kho hàng.</a:t>
            </a:r>
            <a:endParaRPr lang="en-US" dirty="0"/>
          </a:p>
        </p:txBody>
      </p:sp>
      <p:sp>
        <p:nvSpPr>
          <p:cNvPr id="4" name="Text 2"/>
          <p:cNvSpPr/>
          <p:nvPr/>
        </p:nvSpPr>
        <p:spPr>
          <a:xfrm>
            <a:off x="793790" y="5214818"/>
            <a:ext cx="13042821"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Hệ thống đồng bộ thông tin sản phẩm, đơn hàng và khách hàng theo thời gian thực, giúp giảm sai sót và tiết kiệm thời gian.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8531424" y="0"/>
            <a:ext cx="6098976" cy="8229600"/>
          </a:xfrm>
          <a:prstGeom prst="rect">
            <a:avLst/>
          </a:prstGeom>
        </p:spPr>
      </p:pic>
      <p:sp>
        <p:nvSpPr>
          <p:cNvPr id="3" name="Text 0"/>
          <p:cNvSpPr/>
          <p:nvPr/>
        </p:nvSpPr>
        <p:spPr>
          <a:xfrm>
            <a:off x="789503" y="620316"/>
            <a:ext cx="7564993" cy="1409700"/>
          </a:xfrm>
          <a:prstGeom prst="rect">
            <a:avLst/>
          </a:prstGeom>
          <a:noFill/>
          <a:ln/>
        </p:spPr>
        <p:txBody>
          <a:bodyPr wrap="squar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Mô Hình Triển Khai </a:t>
            </a:r>
            <a:r>
              <a:rPr lang="en-US" sz="4800" dirty="0" err="1">
                <a:latin typeface="Times New Roman" panose="02020603050405020304" pitchFamily="18" charset="0"/>
                <a:ea typeface="Libre Baskerville" pitchFamily="34" charset="-122"/>
                <a:cs typeface="Times New Roman" panose="02020603050405020304" pitchFamily="18" charset="0"/>
              </a:rPr>
              <a:t>Trên</a:t>
            </a:r>
            <a:r>
              <a:rPr lang="en-US" sz="4800" dirty="0">
                <a:latin typeface="Times New Roman" panose="02020603050405020304" pitchFamily="18" charset="0"/>
                <a:ea typeface="Libre Baskerville" pitchFamily="34" charset="-122"/>
                <a:cs typeface="Times New Roman" panose="02020603050405020304" pitchFamily="18" charset="0"/>
              </a:rPr>
              <a:t> Cloud</a:t>
            </a:r>
            <a:endParaRPr lang="en-US" sz="4800" dirty="0"/>
          </a:p>
        </p:txBody>
      </p:sp>
      <p:sp>
        <p:nvSpPr>
          <p:cNvPr id="4" name="Text 1"/>
          <p:cNvSpPr/>
          <p:nvPr/>
        </p:nvSpPr>
        <p:spPr>
          <a:xfrm>
            <a:off x="789503" y="2368272"/>
            <a:ext cx="7564993" cy="1443990"/>
          </a:xfrm>
          <a:prstGeom prst="rect">
            <a:avLst/>
          </a:prstGeom>
          <a:noFill/>
          <a:ln/>
        </p:spPr>
        <p:txBody>
          <a:bodyPr wrap="square" lIns="0" tIns="0" rIns="0" bIns="0" rtlCol="0" anchor="t"/>
          <a:lstStyle/>
          <a:p>
            <a:pPr marL="0" indent="0" algn="l">
              <a:lnSpc>
                <a:spcPts val="2800"/>
              </a:lnSpc>
              <a:buNone/>
            </a:pPr>
            <a:r>
              <a:rPr lang="en-US" dirty="0">
                <a:latin typeface="Times New Roman" panose="02020603050405020304" pitchFamily="18" charset="0"/>
                <a:ea typeface="Open Sans" pitchFamily="34" charset="-122"/>
                <a:cs typeface="Times New Roman" panose="02020603050405020304" pitchFamily="18" charset="0"/>
              </a:rPr>
              <a:t>Mô hình triển khai sử dụng các dịch vụ AWS như VPC, EC2 và RDS để xây dựng hệ thống bảo mật và hiệu quả. Các thành phần frontend, backend và cơ sở dữ liệu được kết nối trong mạng riêng ảo (VPC) nhằm đảm bảo an toàn và hiệu suất.</a:t>
            </a:r>
            <a:endParaRPr lang="en-US" dirty="0"/>
          </a:p>
        </p:txBody>
      </p:sp>
      <p:sp>
        <p:nvSpPr>
          <p:cNvPr id="5" name="Shape 2"/>
          <p:cNvSpPr/>
          <p:nvPr/>
        </p:nvSpPr>
        <p:spPr>
          <a:xfrm>
            <a:off x="789503" y="4065984"/>
            <a:ext cx="3669744" cy="2021681"/>
          </a:xfrm>
          <a:prstGeom prst="roundRect">
            <a:avLst>
              <a:gd name="adj" fmla="val 1674"/>
            </a:avLst>
          </a:prstGeom>
          <a:solidFill>
            <a:srgbClr val="EAE8F3"/>
          </a:solidFill>
          <a:ln/>
        </p:spPr>
        <p:txBody>
          <a:bodyPr/>
          <a:lstStyle/>
          <a:p>
            <a:endParaRPr lang="en-US" sz="2000"/>
          </a:p>
        </p:txBody>
      </p:sp>
      <p:sp>
        <p:nvSpPr>
          <p:cNvPr id="6" name="Text 3"/>
          <p:cNvSpPr/>
          <p:nvPr/>
        </p:nvSpPr>
        <p:spPr>
          <a:xfrm>
            <a:off x="1015008" y="4291489"/>
            <a:ext cx="2819638" cy="352425"/>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Frontend</a:t>
            </a:r>
            <a:endParaRPr lang="en-US" sz="2400" dirty="0"/>
          </a:p>
        </p:txBody>
      </p:sp>
      <p:sp>
        <p:nvSpPr>
          <p:cNvPr id="7" name="Text 4"/>
          <p:cNvSpPr/>
          <p:nvPr/>
        </p:nvSpPr>
        <p:spPr>
          <a:xfrm>
            <a:off x="1015008" y="4779169"/>
            <a:ext cx="3218736" cy="1082993"/>
          </a:xfrm>
          <a:prstGeom prst="rect">
            <a:avLst/>
          </a:prstGeom>
          <a:noFill/>
          <a:ln/>
        </p:spPr>
        <p:txBody>
          <a:bodyPr wrap="square" lIns="0" tIns="0" rIns="0" bIns="0" rtlCol="0" anchor="t"/>
          <a:lstStyle/>
          <a:p>
            <a:pPr marL="0" indent="0" algn="l">
              <a:lnSpc>
                <a:spcPts val="2800"/>
              </a:lnSpc>
              <a:buNone/>
            </a:pPr>
            <a:r>
              <a:rPr lang="en-US" dirty="0">
                <a:latin typeface="Times New Roman" panose="02020603050405020304" pitchFamily="18" charset="0"/>
                <a:ea typeface="Open Sans" pitchFamily="34" charset="-122"/>
                <a:cs typeface="Times New Roman" panose="02020603050405020304" pitchFamily="18" charset="0"/>
              </a:rPr>
              <a:t>Giao diện người dùng, chạy trong container Docker trên EC2.</a:t>
            </a:r>
            <a:endParaRPr lang="en-US" dirty="0"/>
          </a:p>
        </p:txBody>
      </p:sp>
      <p:sp>
        <p:nvSpPr>
          <p:cNvPr id="8" name="Shape 5"/>
          <p:cNvSpPr/>
          <p:nvPr/>
        </p:nvSpPr>
        <p:spPr>
          <a:xfrm>
            <a:off x="4684752" y="4065984"/>
            <a:ext cx="3669744" cy="2021681"/>
          </a:xfrm>
          <a:prstGeom prst="roundRect">
            <a:avLst>
              <a:gd name="adj" fmla="val 1674"/>
            </a:avLst>
          </a:prstGeom>
          <a:solidFill>
            <a:srgbClr val="EAE8F3"/>
          </a:solidFill>
          <a:ln/>
        </p:spPr>
        <p:txBody>
          <a:bodyPr/>
          <a:lstStyle/>
          <a:p>
            <a:endParaRPr lang="en-US" sz="2000"/>
          </a:p>
        </p:txBody>
      </p:sp>
      <p:sp>
        <p:nvSpPr>
          <p:cNvPr id="9" name="Text 6"/>
          <p:cNvSpPr/>
          <p:nvPr/>
        </p:nvSpPr>
        <p:spPr>
          <a:xfrm>
            <a:off x="4910257" y="4291489"/>
            <a:ext cx="2819638" cy="352425"/>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Backend</a:t>
            </a:r>
            <a:endParaRPr lang="en-US" sz="2400" dirty="0"/>
          </a:p>
        </p:txBody>
      </p:sp>
      <p:sp>
        <p:nvSpPr>
          <p:cNvPr id="10" name="Text 7"/>
          <p:cNvSpPr/>
          <p:nvPr/>
        </p:nvSpPr>
        <p:spPr>
          <a:xfrm>
            <a:off x="4910257" y="4779169"/>
            <a:ext cx="3218736" cy="1082993"/>
          </a:xfrm>
          <a:prstGeom prst="rect">
            <a:avLst/>
          </a:prstGeom>
          <a:noFill/>
          <a:ln/>
        </p:spPr>
        <p:txBody>
          <a:bodyPr wrap="square" lIns="0" tIns="0" rIns="0" bIns="0" rtlCol="0" anchor="t"/>
          <a:lstStyle/>
          <a:p>
            <a:pPr marL="0" indent="0" algn="l">
              <a:lnSpc>
                <a:spcPts val="2800"/>
              </a:lnSpc>
              <a:buNone/>
            </a:pPr>
            <a:r>
              <a:rPr lang="en-US" dirty="0">
                <a:latin typeface="Times New Roman" panose="02020603050405020304" pitchFamily="18" charset="0"/>
                <a:ea typeface="Open Sans" pitchFamily="34" charset="-122"/>
                <a:cs typeface="Times New Roman" panose="02020603050405020304" pitchFamily="18" charset="0"/>
              </a:rPr>
              <a:t>Xử lý logic nghiệp vụ, cũng chạy trong container Docker trên EC2.</a:t>
            </a:r>
            <a:endParaRPr lang="en-US" dirty="0"/>
          </a:p>
        </p:txBody>
      </p:sp>
      <p:sp>
        <p:nvSpPr>
          <p:cNvPr id="11" name="Shape 8"/>
          <p:cNvSpPr/>
          <p:nvPr/>
        </p:nvSpPr>
        <p:spPr>
          <a:xfrm>
            <a:off x="789503" y="6313170"/>
            <a:ext cx="7564993" cy="1299686"/>
          </a:xfrm>
          <a:prstGeom prst="roundRect">
            <a:avLst>
              <a:gd name="adj" fmla="val 2603"/>
            </a:avLst>
          </a:prstGeom>
          <a:solidFill>
            <a:srgbClr val="EAE8F3"/>
          </a:solidFill>
          <a:ln/>
        </p:spPr>
        <p:txBody>
          <a:bodyPr/>
          <a:lstStyle/>
          <a:p>
            <a:endParaRPr lang="en-US" sz="2000"/>
          </a:p>
        </p:txBody>
      </p:sp>
      <p:sp>
        <p:nvSpPr>
          <p:cNvPr id="12" name="Text 9"/>
          <p:cNvSpPr/>
          <p:nvPr/>
        </p:nvSpPr>
        <p:spPr>
          <a:xfrm>
            <a:off x="1015008" y="6538674"/>
            <a:ext cx="2819638" cy="352425"/>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Cơ sở dữ liệu</a:t>
            </a:r>
            <a:endParaRPr lang="en-US" sz="2400" dirty="0"/>
          </a:p>
        </p:txBody>
      </p:sp>
      <p:sp>
        <p:nvSpPr>
          <p:cNvPr id="13" name="Text 10"/>
          <p:cNvSpPr/>
          <p:nvPr/>
        </p:nvSpPr>
        <p:spPr>
          <a:xfrm>
            <a:off x="1015008" y="7026354"/>
            <a:ext cx="7113984" cy="360998"/>
          </a:xfrm>
          <a:prstGeom prst="rect">
            <a:avLst/>
          </a:prstGeom>
          <a:noFill/>
          <a:ln/>
        </p:spPr>
        <p:txBody>
          <a:bodyPr wrap="none" lIns="0" tIns="0" rIns="0" bIns="0" rtlCol="0" anchor="t"/>
          <a:lstStyle/>
          <a:p>
            <a:pPr marL="0" indent="0" algn="l">
              <a:lnSpc>
                <a:spcPts val="2800"/>
              </a:lnSpc>
              <a:buNone/>
            </a:pPr>
            <a:r>
              <a:rPr lang="en-US" dirty="0">
                <a:latin typeface="Times New Roman" panose="02020603050405020304" pitchFamily="18" charset="0"/>
                <a:ea typeface="Open Sans" pitchFamily="34" charset="-122"/>
                <a:cs typeface="Times New Roman" panose="02020603050405020304" pitchFamily="18" charset="0"/>
              </a:rPr>
              <a:t>MySQL trên Amazon RDS, đặt trong subnet riêng tư để bảo mật.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62795"/>
            <a:ext cx="12516922" cy="708779"/>
          </a:xfrm>
          <a:prstGeom prst="rect">
            <a:avLst/>
          </a:prstGeom>
          <a:noFill/>
          <a:ln/>
        </p:spPr>
        <p:txBody>
          <a:bodyPr wrap="non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Các Dịch Vụ AWS Sử Dụng Trong Mô Hình</a:t>
            </a:r>
            <a:endParaRPr lang="en-US" sz="4800" dirty="0"/>
          </a:p>
        </p:txBody>
      </p:sp>
      <p:sp>
        <p:nvSpPr>
          <p:cNvPr id="3" name="Text 1"/>
          <p:cNvSpPr/>
          <p:nvPr/>
        </p:nvSpPr>
        <p:spPr>
          <a:xfrm>
            <a:off x="793790" y="3638550"/>
            <a:ext cx="3978116" cy="708660"/>
          </a:xfrm>
          <a:prstGeom prst="rect">
            <a:avLst/>
          </a:prstGeom>
          <a:noFill/>
          <a:ln/>
        </p:spPr>
        <p:txBody>
          <a:bodyPr wrap="squar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Virtual Private Cloud (VPC)</a:t>
            </a:r>
            <a:endParaRPr lang="en-US" sz="2400" dirty="0"/>
          </a:p>
        </p:txBody>
      </p:sp>
      <p:sp>
        <p:nvSpPr>
          <p:cNvPr id="4" name="Text 2"/>
          <p:cNvSpPr/>
          <p:nvPr/>
        </p:nvSpPr>
        <p:spPr>
          <a:xfrm>
            <a:off x="793790" y="4574024"/>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Mạng riêng ảo tạo môi trường mạng bảo mật, kết nối EC2, RDS và container hiệu quả.</a:t>
            </a:r>
            <a:endParaRPr lang="en-US" dirty="0"/>
          </a:p>
        </p:txBody>
      </p:sp>
      <p:sp>
        <p:nvSpPr>
          <p:cNvPr id="5" name="Text 3"/>
          <p:cNvSpPr/>
          <p:nvPr/>
        </p:nvSpPr>
        <p:spPr>
          <a:xfrm>
            <a:off x="5332928" y="3638550"/>
            <a:ext cx="2835235" cy="354330"/>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EC2 Instance</a:t>
            </a:r>
            <a:endParaRPr lang="en-US" sz="2400" dirty="0"/>
          </a:p>
        </p:txBody>
      </p:sp>
      <p:sp>
        <p:nvSpPr>
          <p:cNvPr id="6" name="Text 4"/>
          <p:cNvSpPr/>
          <p:nvPr/>
        </p:nvSpPr>
        <p:spPr>
          <a:xfrm>
            <a:off x="5332928" y="4219694"/>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Máy chủ ảo chạy container Docker cho frontend, backend và Nginx.</a:t>
            </a:r>
            <a:endParaRPr lang="en-US" dirty="0"/>
          </a:p>
        </p:txBody>
      </p:sp>
      <p:sp>
        <p:nvSpPr>
          <p:cNvPr id="7" name="Text 5"/>
          <p:cNvSpPr/>
          <p:nvPr/>
        </p:nvSpPr>
        <p:spPr>
          <a:xfrm>
            <a:off x="9872067" y="3638550"/>
            <a:ext cx="2835235" cy="354330"/>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Amazon RDS</a:t>
            </a:r>
            <a:endParaRPr lang="en-US" sz="2400" dirty="0"/>
          </a:p>
        </p:txBody>
      </p:sp>
      <p:sp>
        <p:nvSpPr>
          <p:cNvPr id="8" name="Text 6"/>
          <p:cNvSpPr/>
          <p:nvPr/>
        </p:nvSpPr>
        <p:spPr>
          <a:xfrm>
            <a:off x="9872067" y="4219694"/>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Dịch vụ quản lý cơ sở dữ liệu MySQL, đặt trong private subnet, bảo vệ dữ liệu an toàn.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05514"/>
          </a:xfrm>
          <a:prstGeom prst="rect">
            <a:avLst/>
          </a:prstGeom>
        </p:spPr>
      </p:pic>
      <p:sp>
        <p:nvSpPr>
          <p:cNvPr id="3" name="Text 0"/>
          <p:cNvSpPr/>
          <p:nvPr/>
        </p:nvSpPr>
        <p:spPr>
          <a:xfrm>
            <a:off x="617458" y="2692360"/>
            <a:ext cx="6522363" cy="551378"/>
          </a:xfrm>
          <a:prstGeom prst="rect">
            <a:avLst/>
          </a:prstGeom>
          <a:noFill/>
          <a:ln/>
        </p:spPr>
        <p:txBody>
          <a:bodyPr wrap="none" lIns="0" tIns="0" rIns="0" bIns="0" rtlCol="0" anchor="t"/>
          <a:lstStyle/>
          <a:p>
            <a:pPr marL="0" indent="0" algn="l">
              <a:lnSpc>
                <a:spcPts val="4300"/>
              </a:lnSpc>
              <a:buNone/>
            </a:pPr>
            <a:r>
              <a:rPr lang="en-US" sz="4400" dirty="0">
                <a:latin typeface="Times New Roman" panose="02020603050405020304" pitchFamily="18" charset="0"/>
                <a:ea typeface="Libre Baskerville" pitchFamily="34" charset="-122"/>
                <a:cs typeface="Times New Roman" panose="02020603050405020304" pitchFamily="18" charset="0"/>
              </a:rPr>
              <a:t>Chi Tiết Mô Hình Triển Khai</a:t>
            </a:r>
            <a:endParaRPr lang="en-US" sz="4400" dirty="0"/>
          </a:p>
        </p:txBody>
      </p:sp>
      <p:pic>
        <p:nvPicPr>
          <p:cNvPr id="4" name="Image 1" descr="preencoded.png"/>
          <p:cNvPicPr>
            <a:picLocks noChangeAspect="1"/>
          </p:cNvPicPr>
          <p:nvPr/>
        </p:nvPicPr>
        <p:blipFill>
          <a:blip r:embed="rId4"/>
          <a:stretch>
            <a:fillRect/>
          </a:stretch>
        </p:blipFill>
        <p:spPr>
          <a:xfrm>
            <a:off x="617458" y="3508296"/>
            <a:ext cx="882134" cy="1058585"/>
          </a:xfrm>
          <a:prstGeom prst="rect">
            <a:avLst/>
          </a:prstGeom>
        </p:spPr>
      </p:pic>
      <p:sp>
        <p:nvSpPr>
          <p:cNvPr id="5" name="Text 1"/>
          <p:cNvSpPr/>
          <p:nvPr/>
        </p:nvSpPr>
        <p:spPr>
          <a:xfrm>
            <a:off x="1764149" y="3684627"/>
            <a:ext cx="2348984" cy="275630"/>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Libre Baskerville" pitchFamily="34" charset="-122"/>
                <a:cs typeface="Times New Roman" panose="02020603050405020304" pitchFamily="18" charset="0"/>
              </a:rPr>
              <a:t>Truy cập người dùng</a:t>
            </a:r>
            <a:endParaRPr lang="en-US" sz="2400" dirty="0"/>
          </a:p>
        </p:txBody>
      </p:sp>
      <p:sp>
        <p:nvSpPr>
          <p:cNvPr id="6" name="Text 2"/>
          <p:cNvSpPr/>
          <p:nvPr/>
        </p:nvSpPr>
        <p:spPr>
          <a:xfrm>
            <a:off x="1764149" y="4066103"/>
            <a:ext cx="12248793" cy="282297"/>
          </a:xfrm>
          <a:prstGeom prst="rect">
            <a:avLst/>
          </a:prstGeom>
          <a:noFill/>
          <a:ln/>
        </p:spPr>
        <p:txBody>
          <a:bodyPr wrap="none" lIns="0" tIns="0" rIns="0" bIns="0" rtlCol="0" anchor="t"/>
          <a:lstStyle/>
          <a:p>
            <a:pPr marL="0" indent="0" algn="l">
              <a:lnSpc>
                <a:spcPts val="2200"/>
              </a:lnSpc>
              <a:buNone/>
            </a:pPr>
            <a:r>
              <a:rPr lang="en-US" dirty="0">
                <a:latin typeface="Times New Roman" panose="02020603050405020304" pitchFamily="18" charset="0"/>
                <a:ea typeface="Open Sans" pitchFamily="34" charset="-122"/>
                <a:cs typeface="Times New Roman" panose="02020603050405020304" pitchFamily="18" charset="0"/>
              </a:rPr>
              <a:t>Yêu cầu từ trình duyệt gửi qua Internet Gateway đến EC2.</a:t>
            </a:r>
            <a:endParaRPr lang="en-US" dirty="0"/>
          </a:p>
        </p:txBody>
      </p:sp>
      <p:pic>
        <p:nvPicPr>
          <p:cNvPr id="7" name="Image 2" descr="preencoded.png"/>
          <p:cNvPicPr>
            <a:picLocks noChangeAspect="1"/>
          </p:cNvPicPr>
          <p:nvPr/>
        </p:nvPicPr>
        <p:blipFill>
          <a:blip r:embed="rId5"/>
          <a:stretch>
            <a:fillRect/>
          </a:stretch>
        </p:blipFill>
        <p:spPr>
          <a:xfrm>
            <a:off x="617458" y="4566880"/>
            <a:ext cx="882134" cy="1058585"/>
          </a:xfrm>
          <a:prstGeom prst="rect">
            <a:avLst/>
          </a:prstGeom>
        </p:spPr>
      </p:pic>
      <p:sp>
        <p:nvSpPr>
          <p:cNvPr id="8" name="Text 3"/>
          <p:cNvSpPr/>
          <p:nvPr/>
        </p:nvSpPr>
        <p:spPr>
          <a:xfrm>
            <a:off x="1764149" y="4743212"/>
            <a:ext cx="2205514" cy="275630"/>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Libre Baskerville" pitchFamily="34" charset="-122"/>
                <a:cs typeface="Times New Roman" panose="02020603050405020304" pitchFamily="18" charset="0"/>
              </a:rPr>
              <a:t>Xử lý yêu cầu</a:t>
            </a:r>
            <a:endParaRPr lang="en-US" sz="2400" dirty="0"/>
          </a:p>
        </p:txBody>
      </p:sp>
      <p:sp>
        <p:nvSpPr>
          <p:cNvPr id="9" name="Text 4"/>
          <p:cNvSpPr/>
          <p:nvPr/>
        </p:nvSpPr>
        <p:spPr>
          <a:xfrm>
            <a:off x="1764149" y="5124688"/>
            <a:ext cx="12248793" cy="282297"/>
          </a:xfrm>
          <a:prstGeom prst="rect">
            <a:avLst/>
          </a:prstGeom>
          <a:noFill/>
          <a:ln/>
        </p:spPr>
        <p:txBody>
          <a:bodyPr wrap="none" lIns="0" tIns="0" rIns="0" bIns="0" rtlCol="0" anchor="t"/>
          <a:lstStyle/>
          <a:p>
            <a:pPr marL="0" indent="0" algn="l">
              <a:lnSpc>
                <a:spcPts val="2200"/>
              </a:lnSpc>
              <a:buNone/>
            </a:pPr>
            <a:r>
              <a:rPr lang="en-US" dirty="0">
                <a:latin typeface="Times New Roman" panose="02020603050405020304" pitchFamily="18" charset="0"/>
                <a:ea typeface="Open Sans" pitchFamily="34" charset="-122"/>
                <a:cs typeface="Times New Roman" panose="02020603050405020304" pitchFamily="18" charset="0"/>
              </a:rPr>
              <a:t>Nginx container tiếp nhận, chuyển yêu cầu giao diện đến frontend, logic nghiệp vụ đến backend.</a:t>
            </a:r>
            <a:endParaRPr lang="en-US" dirty="0"/>
          </a:p>
        </p:txBody>
      </p:sp>
      <p:pic>
        <p:nvPicPr>
          <p:cNvPr id="10" name="Image 3" descr="preencoded.png"/>
          <p:cNvPicPr>
            <a:picLocks noChangeAspect="1"/>
          </p:cNvPicPr>
          <p:nvPr/>
        </p:nvPicPr>
        <p:blipFill>
          <a:blip r:embed="rId6"/>
          <a:stretch>
            <a:fillRect/>
          </a:stretch>
        </p:blipFill>
        <p:spPr>
          <a:xfrm>
            <a:off x="617458" y="5625465"/>
            <a:ext cx="882134" cy="1058585"/>
          </a:xfrm>
          <a:prstGeom prst="rect">
            <a:avLst/>
          </a:prstGeom>
        </p:spPr>
      </p:pic>
      <p:sp>
        <p:nvSpPr>
          <p:cNvPr id="11" name="Text 5"/>
          <p:cNvSpPr/>
          <p:nvPr/>
        </p:nvSpPr>
        <p:spPr>
          <a:xfrm>
            <a:off x="1764149" y="5801797"/>
            <a:ext cx="2205514" cy="275630"/>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Libre Baskerville" pitchFamily="34" charset="-122"/>
                <a:cs typeface="Times New Roman" panose="02020603050405020304" pitchFamily="18" charset="0"/>
              </a:rPr>
              <a:t>Truy vấn dữ liệu</a:t>
            </a:r>
            <a:endParaRPr lang="en-US" sz="2400" dirty="0"/>
          </a:p>
        </p:txBody>
      </p:sp>
      <p:sp>
        <p:nvSpPr>
          <p:cNvPr id="12" name="Text 6"/>
          <p:cNvSpPr/>
          <p:nvPr/>
        </p:nvSpPr>
        <p:spPr>
          <a:xfrm>
            <a:off x="1764149" y="6183273"/>
            <a:ext cx="12248793" cy="282297"/>
          </a:xfrm>
          <a:prstGeom prst="rect">
            <a:avLst/>
          </a:prstGeom>
          <a:noFill/>
          <a:ln/>
        </p:spPr>
        <p:txBody>
          <a:bodyPr wrap="none" lIns="0" tIns="0" rIns="0" bIns="0" rtlCol="0" anchor="t"/>
          <a:lstStyle/>
          <a:p>
            <a:pPr marL="0" indent="0" algn="l">
              <a:lnSpc>
                <a:spcPts val="2200"/>
              </a:lnSpc>
              <a:buNone/>
            </a:pPr>
            <a:r>
              <a:rPr lang="en-US" dirty="0">
                <a:latin typeface="Times New Roman" panose="02020603050405020304" pitchFamily="18" charset="0"/>
                <a:ea typeface="Open Sans" pitchFamily="34" charset="-122"/>
                <a:cs typeface="Times New Roman" panose="02020603050405020304" pitchFamily="18" charset="0"/>
              </a:rPr>
              <a:t>Backend kết nối với MySQL trên RDS trong subnet riêng tư để truy xuất hoặc ghi dữ liệu.</a:t>
            </a:r>
            <a:endParaRPr lang="en-US" dirty="0"/>
          </a:p>
        </p:txBody>
      </p:sp>
      <p:pic>
        <p:nvPicPr>
          <p:cNvPr id="13" name="Image 4" descr="preencoded.png"/>
          <p:cNvPicPr>
            <a:picLocks noChangeAspect="1"/>
          </p:cNvPicPr>
          <p:nvPr/>
        </p:nvPicPr>
        <p:blipFill>
          <a:blip r:embed="rId7"/>
          <a:stretch>
            <a:fillRect/>
          </a:stretch>
        </p:blipFill>
        <p:spPr>
          <a:xfrm>
            <a:off x="617458" y="6684050"/>
            <a:ext cx="882134" cy="1058585"/>
          </a:xfrm>
          <a:prstGeom prst="rect">
            <a:avLst/>
          </a:prstGeom>
        </p:spPr>
      </p:pic>
      <p:sp>
        <p:nvSpPr>
          <p:cNvPr id="14" name="Text 7"/>
          <p:cNvSpPr/>
          <p:nvPr/>
        </p:nvSpPr>
        <p:spPr>
          <a:xfrm>
            <a:off x="1764149" y="6860381"/>
            <a:ext cx="2205514" cy="275630"/>
          </a:xfrm>
          <a:prstGeom prst="rect">
            <a:avLst/>
          </a:prstGeom>
          <a:noFill/>
          <a:ln/>
        </p:spPr>
        <p:txBody>
          <a:bodyPr wrap="none" lIns="0" tIns="0" rIns="0" bIns="0" rtlCol="0" anchor="t"/>
          <a:lstStyle/>
          <a:p>
            <a:pPr marL="0" indent="0" algn="l">
              <a:lnSpc>
                <a:spcPts val="2150"/>
              </a:lnSpc>
              <a:buNone/>
            </a:pPr>
            <a:r>
              <a:rPr lang="en-US" sz="2400" dirty="0">
                <a:latin typeface="Times New Roman" panose="02020603050405020304" pitchFamily="18" charset="0"/>
                <a:ea typeface="Libre Baskerville" pitchFamily="34" charset="-122"/>
                <a:cs typeface="Times New Roman" panose="02020603050405020304" pitchFamily="18" charset="0"/>
              </a:rPr>
              <a:t>Phản hồi</a:t>
            </a:r>
            <a:endParaRPr lang="en-US" sz="2400" dirty="0"/>
          </a:p>
        </p:txBody>
      </p:sp>
      <p:sp>
        <p:nvSpPr>
          <p:cNvPr id="15" name="Text 8"/>
          <p:cNvSpPr/>
          <p:nvPr/>
        </p:nvSpPr>
        <p:spPr>
          <a:xfrm>
            <a:off x="1764149" y="7241858"/>
            <a:ext cx="12248793" cy="282297"/>
          </a:xfrm>
          <a:prstGeom prst="rect">
            <a:avLst/>
          </a:prstGeom>
          <a:noFill/>
          <a:ln/>
        </p:spPr>
        <p:txBody>
          <a:bodyPr wrap="none" lIns="0" tIns="0" rIns="0" bIns="0" rtlCol="0" anchor="t"/>
          <a:lstStyle/>
          <a:p>
            <a:pPr marL="0" indent="0" algn="l">
              <a:lnSpc>
                <a:spcPts val="2200"/>
              </a:lnSpc>
              <a:buNone/>
            </a:pPr>
            <a:r>
              <a:rPr lang="en-US" dirty="0">
                <a:latin typeface="Times New Roman" panose="02020603050405020304" pitchFamily="18" charset="0"/>
                <a:ea typeface="Open Sans" pitchFamily="34" charset="-122"/>
                <a:cs typeface="Times New Roman" panose="02020603050405020304" pitchFamily="18" charset="0"/>
              </a:rPr>
              <a:t>Phản hồi đi ngược lại qua backend, Nginx, Internet Gateway và trả về trình duyệt.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310"/>
            <a:ext cx="11454408" cy="708779"/>
          </a:xfrm>
          <a:prstGeom prst="rect">
            <a:avLst/>
          </a:prstGeom>
          <a:noFill/>
          <a:ln/>
        </p:spPr>
        <p:txBody>
          <a:bodyPr wrap="non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Quản Lý Source Code Và Khởi Tạo VPC</a:t>
            </a:r>
            <a:endParaRPr lang="en-US" sz="4800" dirty="0"/>
          </a:p>
        </p:txBody>
      </p:sp>
      <p:sp>
        <p:nvSpPr>
          <p:cNvPr id="4" name="Shape 1"/>
          <p:cNvSpPr/>
          <p:nvPr/>
        </p:nvSpPr>
        <p:spPr>
          <a:xfrm>
            <a:off x="793790" y="5693251"/>
            <a:ext cx="510302" cy="510302"/>
          </a:xfrm>
          <a:prstGeom prst="roundRect">
            <a:avLst>
              <a:gd name="adj" fmla="val 6667"/>
            </a:avLst>
          </a:prstGeom>
          <a:solidFill>
            <a:srgbClr val="EAE8F3"/>
          </a:solidFill>
          <a:ln/>
        </p:spPr>
        <p:txBody>
          <a:bodyPr/>
          <a:lstStyle/>
          <a:p>
            <a:endParaRPr lang="en-US" sz="2000"/>
          </a:p>
        </p:txBody>
      </p:sp>
      <p:sp>
        <p:nvSpPr>
          <p:cNvPr id="5" name="Text 2"/>
          <p:cNvSpPr/>
          <p:nvPr/>
        </p:nvSpPr>
        <p:spPr>
          <a:xfrm>
            <a:off x="1530906" y="5771117"/>
            <a:ext cx="2835235" cy="354330"/>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Source Code</a:t>
            </a:r>
            <a:endParaRPr lang="en-US" sz="2400" dirty="0"/>
          </a:p>
        </p:txBody>
      </p:sp>
      <p:sp>
        <p:nvSpPr>
          <p:cNvPr id="6" name="Text 3"/>
          <p:cNvSpPr/>
          <p:nvPr/>
        </p:nvSpPr>
        <p:spPr>
          <a:xfrm>
            <a:off x="1530906" y="6261536"/>
            <a:ext cx="3421499"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Đóng gói bằng Docker, lưu trên GitHub để dễ triển khai và quản lý.</a:t>
            </a:r>
            <a:endParaRPr lang="en-US" dirty="0"/>
          </a:p>
        </p:txBody>
      </p:sp>
      <p:sp>
        <p:nvSpPr>
          <p:cNvPr id="7" name="Shape 4"/>
          <p:cNvSpPr/>
          <p:nvPr/>
        </p:nvSpPr>
        <p:spPr>
          <a:xfrm>
            <a:off x="5235893" y="5693251"/>
            <a:ext cx="510302" cy="510302"/>
          </a:xfrm>
          <a:prstGeom prst="roundRect">
            <a:avLst>
              <a:gd name="adj" fmla="val 6667"/>
            </a:avLst>
          </a:prstGeom>
          <a:solidFill>
            <a:srgbClr val="EAE8F3"/>
          </a:solidFill>
          <a:ln/>
        </p:spPr>
        <p:txBody>
          <a:bodyPr/>
          <a:lstStyle/>
          <a:p>
            <a:endParaRPr lang="en-US" sz="2000"/>
          </a:p>
        </p:txBody>
      </p:sp>
      <p:sp>
        <p:nvSpPr>
          <p:cNvPr id="8" name="Text 5"/>
          <p:cNvSpPr/>
          <p:nvPr/>
        </p:nvSpPr>
        <p:spPr>
          <a:xfrm>
            <a:off x="5973008" y="5771117"/>
            <a:ext cx="2835235" cy="354330"/>
          </a:xfrm>
          <a:prstGeom prst="rect">
            <a:avLst/>
          </a:prstGeom>
          <a:noFill/>
          <a:ln/>
        </p:spPr>
        <p:txBody>
          <a:bodyPr wrap="non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Khởi tạo VPC</a:t>
            </a:r>
            <a:endParaRPr lang="en-US" sz="2400" dirty="0"/>
          </a:p>
        </p:txBody>
      </p:sp>
      <p:sp>
        <p:nvSpPr>
          <p:cNvPr id="9" name="Text 6"/>
          <p:cNvSpPr/>
          <p:nvPr/>
        </p:nvSpPr>
        <p:spPr>
          <a:xfrm>
            <a:off x="5973008" y="6261536"/>
            <a:ext cx="3421499"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Tạo VPC tên Nhom4 với dải IP 10.10.0.0/16, chia thành 4 subnet cho các tầng chức năng.</a:t>
            </a:r>
            <a:endParaRPr lang="en-US" dirty="0"/>
          </a:p>
        </p:txBody>
      </p:sp>
      <p:sp>
        <p:nvSpPr>
          <p:cNvPr id="10" name="Shape 7"/>
          <p:cNvSpPr/>
          <p:nvPr/>
        </p:nvSpPr>
        <p:spPr>
          <a:xfrm>
            <a:off x="9677995" y="5693251"/>
            <a:ext cx="510302" cy="510302"/>
          </a:xfrm>
          <a:prstGeom prst="roundRect">
            <a:avLst>
              <a:gd name="adj" fmla="val 6667"/>
            </a:avLst>
          </a:prstGeom>
          <a:solidFill>
            <a:srgbClr val="EAE8F3"/>
          </a:solidFill>
          <a:ln/>
        </p:spPr>
        <p:txBody>
          <a:bodyPr/>
          <a:lstStyle/>
          <a:p>
            <a:endParaRPr lang="en-US" sz="2000"/>
          </a:p>
        </p:txBody>
      </p:sp>
      <p:sp>
        <p:nvSpPr>
          <p:cNvPr id="11" name="Text 8"/>
          <p:cNvSpPr/>
          <p:nvPr/>
        </p:nvSpPr>
        <p:spPr>
          <a:xfrm>
            <a:off x="10415111" y="5771117"/>
            <a:ext cx="3421499" cy="708660"/>
          </a:xfrm>
          <a:prstGeom prst="rect">
            <a:avLst/>
          </a:prstGeom>
          <a:noFill/>
          <a:ln/>
        </p:spPr>
        <p:txBody>
          <a:bodyPr wrap="square" lIns="0" tIns="0" rIns="0" bIns="0" rtlCol="0" anchor="t"/>
          <a:lstStyle/>
          <a:p>
            <a:pPr marL="0" indent="0" algn="l">
              <a:lnSpc>
                <a:spcPts val="2750"/>
              </a:lnSpc>
              <a:buNone/>
            </a:pPr>
            <a:r>
              <a:rPr lang="en-US" sz="2400" dirty="0">
                <a:latin typeface="Times New Roman" panose="02020603050405020304" pitchFamily="18" charset="0"/>
                <a:ea typeface="Libre Baskerville" pitchFamily="34" charset="-122"/>
                <a:cs typeface="Times New Roman" panose="02020603050405020304" pitchFamily="18" charset="0"/>
              </a:rPr>
              <a:t>Internet Gateway và Route Table</a:t>
            </a:r>
            <a:endParaRPr lang="en-US" sz="2400" dirty="0"/>
          </a:p>
        </p:txBody>
      </p:sp>
      <p:sp>
        <p:nvSpPr>
          <p:cNvPr id="12" name="Text 9"/>
          <p:cNvSpPr/>
          <p:nvPr/>
        </p:nvSpPr>
        <p:spPr>
          <a:xfrm>
            <a:off x="10415111" y="6615866"/>
            <a:ext cx="3421499"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Tạo IGW và cấu hình định tuyến để các subnet frontend và backend truy cập Internet.</a:t>
            </a:r>
            <a:endParaRPr lang="en-US" dirty="0"/>
          </a:p>
        </p:txBody>
      </p:sp>
      <p:pic>
        <p:nvPicPr>
          <p:cNvPr id="1026" name="Picture 2" descr="Đám mây riêng ảo (VPC) là gì? | VNG Cloud">
            <a:extLst>
              <a:ext uri="{FF2B5EF4-FFF2-40B4-BE49-F238E27FC236}">
                <a16:creationId xmlns:a16="http://schemas.microsoft.com/office/drawing/2014/main" id="{4F08278B-A1B7-AE7B-3372-D43FAFA89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630400" cy="43041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870240"/>
            <a:ext cx="11286292" cy="708779"/>
          </a:xfrm>
          <a:prstGeom prst="rect">
            <a:avLst/>
          </a:prstGeom>
          <a:noFill/>
          <a:ln/>
        </p:spPr>
        <p:txBody>
          <a:bodyPr wrap="non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Cấu Hình Subnets Và Internet Gateway</a:t>
            </a:r>
            <a:endParaRPr lang="en-US" sz="4800" dirty="0"/>
          </a:p>
        </p:txBody>
      </p:sp>
      <p:sp>
        <p:nvSpPr>
          <p:cNvPr id="3" name="Text 1"/>
          <p:cNvSpPr/>
          <p:nvPr/>
        </p:nvSpPr>
        <p:spPr>
          <a:xfrm>
            <a:off x="793790" y="4429482"/>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4 subnet được phân bổ cho frontend, backend và hai subnet chứa RDS.</a:t>
            </a:r>
            <a:endParaRPr lang="en-US" dirty="0"/>
          </a:p>
        </p:txBody>
      </p:sp>
      <p:sp>
        <p:nvSpPr>
          <p:cNvPr id="4" name="Text 2"/>
          <p:cNvSpPr/>
          <p:nvPr/>
        </p:nvSpPr>
        <p:spPr>
          <a:xfrm>
            <a:off x="5332928" y="4429482"/>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Internet Gateway được tạo và gắn vào VPC để kết nối mạng ra ngoài.</a:t>
            </a:r>
            <a:endParaRPr lang="en-US" dirty="0"/>
          </a:p>
        </p:txBody>
      </p:sp>
      <p:sp>
        <p:nvSpPr>
          <p:cNvPr id="5" name="Text 3"/>
          <p:cNvSpPr/>
          <p:nvPr/>
        </p:nvSpPr>
        <p:spPr>
          <a:xfrm>
            <a:off x="9872067" y="4429482"/>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Route Table cấu hình định tuyến mạng cho các subnet trong VPC.</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688788"/>
            <a:ext cx="8844201" cy="708779"/>
          </a:xfrm>
          <a:prstGeom prst="rect">
            <a:avLst/>
          </a:prstGeom>
          <a:noFill/>
          <a:ln/>
        </p:spPr>
        <p:txBody>
          <a:bodyPr wrap="non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Khởi Tạo Dịch Vụ RDS Và EC2</a:t>
            </a:r>
            <a:endParaRPr lang="en-US" sz="4800" dirty="0"/>
          </a:p>
        </p:txBody>
      </p:sp>
      <p:sp>
        <p:nvSpPr>
          <p:cNvPr id="3" name="Text 1"/>
          <p:cNvSpPr/>
          <p:nvPr/>
        </p:nvSpPr>
        <p:spPr>
          <a:xfrm>
            <a:off x="793790" y="4248031"/>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Tạo DB Subnet Group trước khi tạo cơ sở dữ liệu MySQL trên Linux.</a:t>
            </a:r>
            <a:endParaRPr lang="en-US" dirty="0"/>
          </a:p>
        </p:txBody>
      </p:sp>
      <p:sp>
        <p:nvSpPr>
          <p:cNvPr id="4" name="Text 2"/>
          <p:cNvSpPr/>
          <p:nvPr/>
        </p:nvSpPr>
        <p:spPr>
          <a:xfrm>
            <a:off x="5332928" y="4248031"/>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Cấu hình và tạo cơ sở dữ liệu MySQL trên Amazon RDS.</a:t>
            </a:r>
            <a:endParaRPr lang="en-US" dirty="0"/>
          </a:p>
        </p:txBody>
      </p:sp>
      <p:sp>
        <p:nvSpPr>
          <p:cNvPr id="5" name="Text 3"/>
          <p:cNvSpPr/>
          <p:nvPr/>
        </p:nvSpPr>
        <p:spPr>
          <a:xfrm>
            <a:off x="9872067" y="4248031"/>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Khởi tạo hai EC2 instance cho frontend và backend, chuẩn bị chạy container Docker.</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6159"/>
          </a:xfrm>
          <a:prstGeom prst="rect">
            <a:avLst/>
          </a:prstGeom>
        </p:spPr>
      </p:pic>
      <p:sp>
        <p:nvSpPr>
          <p:cNvPr id="3" name="Text 0"/>
          <p:cNvSpPr/>
          <p:nvPr/>
        </p:nvSpPr>
        <p:spPr>
          <a:xfrm>
            <a:off x="729615" y="4083549"/>
            <a:ext cx="12700992" cy="651510"/>
          </a:xfrm>
          <a:prstGeom prst="rect">
            <a:avLst/>
          </a:prstGeom>
          <a:noFill/>
          <a:ln/>
        </p:spPr>
        <p:txBody>
          <a:bodyPr wrap="none" lIns="0" tIns="0" rIns="0" bIns="0" rtlCol="0" anchor="t"/>
          <a:lstStyle/>
          <a:p>
            <a:pPr marL="0" indent="0" algn="l">
              <a:lnSpc>
                <a:spcPts val="5100"/>
              </a:lnSpc>
              <a:buNone/>
            </a:pPr>
            <a:r>
              <a:rPr lang="en-US" sz="4400" dirty="0">
                <a:latin typeface="Times New Roman" panose="02020603050405020304" pitchFamily="18" charset="0"/>
                <a:ea typeface="Libre Baskerville" pitchFamily="34" charset="-122"/>
                <a:cs typeface="Times New Roman" panose="02020603050405020304" pitchFamily="18" charset="0"/>
              </a:rPr>
              <a:t>Đẩy Frontend &amp; Backend Lên EC2 Và Cấu Hình</a:t>
            </a:r>
            <a:endParaRPr lang="en-US" sz="4400" dirty="0"/>
          </a:p>
        </p:txBody>
      </p:sp>
      <p:sp>
        <p:nvSpPr>
          <p:cNvPr id="4" name="Shape 1"/>
          <p:cNvSpPr/>
          <p:nvPr/>
        </p:nvSpPr>
        <p:spPr>
          <a:xfrm>
            <a:off x="729615" y="5985930"/>
            <a:ext cx="3058239" cy="208478"/>
          </a:xfrm>
          <a:prstGeom prst="roundRect">
            <a:avLst>
              <a:gd name="adj" fmla="val 15001"/>
            </a:avLst>
          </a:prstGeom>
          <a:solidFill>
            <a:srgbClr val="EAE8F3"/>
          </a:solidFill>
          <a:ln/>
        </p:spPr>
        <p:txBody>
          <a:bodyPr/>
          <a:lstStyle/>
          <a:p>
            <a:endParaRPr lang="en-US" sz="2000"/>
          </a:p>
        </p:txBody>
      </p:sp>
      <p:sp>
        <p:nvSpPr>
          <p:cNvPr id="5" name="Text 2"/>
          <p:cNvSpPr/>
          <p:nvPr/>
        </p:nvSpPr>
        <p:spPr>
          <a:xfrm>
            <a:off x="729615" y="6507066"/>
            <a:ext cx="2821900" cy="325755"/>
          </a:xfrm>
          <a:prstGeom prst="rect">
            <a:avLst/>
          </a:prstGeom>
          <a:noFill/>
          <a:ln/>
        </p:spPr>
        <p:txBody>
          <a:bodyPr wrap="none" lIns="0" tIns="0" rIns="0" bIns="0" rtlCol="0" anchor="t"/>
          <a:lstStyle/>
          <a:p>
            <a:pPr marL="0" indent="0" algn="l">
              <a:lnSpc>
                <a:spcPts val="2550"/>
              </a:lnSpc>
              <a:buNone/>
            </a:pPr>
            <a:r>
              <a:rPr lang="en-US" sz="2400" dirty="0">
                <a:latin typeface="Times New Roman" panose="02020603050405020304" pitchFamily="18" charset="0"/>
                <a:ea typeface="Libre Baskerville" pitchFamily="34" charset="-122"/>
                <a:cs typeface="Times New Roman" panose="02020603050405020304" pitchFamily="18" charset="0"/>
              </a:rPr>
              <a:t>Cài đặt Docker và Git</a:t>
            </a:r>
            <a:endParaRPr lang="en-US" sz="2400" dirty="0"/>
          </a:p>
        </p:txBody>
      </p:sp>
      <p:sp>
        <p:nvSpPr>
          <p:cNvPr id="6" name="Text 3"/>
          <p:cNvSpPr/>
          <p:nvPr/>
        </p:nvSpPr>
        <p:spPr>
          <a:xfrm>
            <a:off x="729615" y="6957837"/>
            <a:ext cx="3058239" cy="1000482"/>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Open Sans" pitchFamily="34" charset="-122"/>
                <a:cs typeface="Times New Roman" panose="02020603050405020304" pitchFamily="18" charset="0"/>
              </a:rPr>
              <a:t>Chạy lệnh cài đặt Docker, Git và cấu hình quyền sử dụng Docker trên EC2.</a:t>
            </a:r>
            <a:endParaRPr lang="en-US" dirty="0"/>
          </a:p>
        </p:txBody>
      </p:sp>
      <p:sp>
        <p:nvSpPr>
          <p:cNvPr id="7" name="Shape 4"/>
          <p:cNvSpPr/>
          <p:nvPr/>
        </p:nvSpPr>
        <p:spPr>
          <a:xfrm>
            <a:off x="4100513" y="5673152"/>
            <a:ext cx="3058358" cy="208478"/>
          </a:xfrm>
          <a:prstGeom prst="roundRect">
            <a:avLst>
              <a:gd name="adj" fmla="val 15001"/>
            </a:avLst>
          </a:prstGeom>
          <a:solidFill>
            <a:srgbClr val="EAE8F3"/>
          </a:solidFill>
          <a:ln/>
        </p:spPr>
        <p:txBody>
          <a:bodyPr/>
          <a:lstStyle/>
          <a:p>
            <a:endParaRPr lang="en-US" sz="2000"/>
          </a:p>
        </p:txBody>
      </p:sp>
      <p:sp>
        <p:nvSpPr>
          <p:cNvPr id="8" name="Text 5"/>
          <p:cNvSpPr/>
          <p:nvPr/>
        </p:nvSpPr>
        <p:spPr>
          <a:xfrm>
            <a:off x="4100513" y="6194289"/>
            <a:ext cx="2698313" cy="325755"/>
          </a:xfrm>
          <a:prstGeom prst="rect">
            <a:avLst/>
          </a:prstGeom>
          <a:noFill/>
          <a:ln/>
        </p:spPr>
        <p:txBody>
          <a:bodyPr wrap="none" lIns="0" tIns="0" rIns="0" bIns="0" rtlCol="0" anchor="t"/>
          <a:lstStyle/>
          <a:p>
            <a:pPr marL="0" indent="0" algn="l">
              <a:lnSpc>
                <a:spcPts val="2550"/>
              </a:lnSpc>
              <a:buNone/>
            </a:pPr>
            <a:r>
              <a:rPr lang="en-US" sz="2400" dirty="0">
                <a:latin typeface="Times New Roman" panose="02020603050405020304" pitchFamily="18" charset="0"/>
                <a:ea typeface="Libre Baskerville" pitchFamily="34" charset="-122"/>
                <a:cs typeface="Times New Roman" panose="02020603050405020304" pitchFamily="18" charset="0"/>
              </a:rPr>
              <a:t>Triển khai Frontend</a:t>
            </a:r>
            <a:endParaRPr lang="en-US" sz="2400" dirty="0"/>
          </a:p>
        </p:txBody>
      </p:sp>
      <p:sp>
        <p:nvSpPr>
          <p:cNvPr id="9" name="Text 6"/>
          <p:cNvSpPr/>
          <p:nvPr/>
        </p:nvSpPr>
        <p:spPr>
          <a:xfrm>
            <a:off x="4100513" y="6645060"/>
            <a:ext cx="3058358" cy="1000482"/>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Open Sans" pitchFamily="34" charset="-122"/>
                <a:cs typeface="Times New Roman" panose="02020603050405020304" pitchFamily="18" charset="0"/>
              </a:rPr>
              <a:t>Build image frontend từ Dockerfile, chạy container ánh xạ cổng 8080.</a:t>
            </a:r>
            <a:endParaRPr lang="en-US" dirty="0"/>
          </a:p>
        </p:txBody>
      </p:sp>
      <p:sp>
        <p:nvSpPr>
          <p:cNvPr id="10" name="Shape 7"/>
          <p:cNvSpPr/>
          <p:nvPr/>
        </p:nvSpPr>
        <p:spPr>
          <a:xfrm>
            <a:off x="7471529" y="5360375"/>
            <a:ext cx="3058239" cy="208478"/>
          </a:xfrm>
          <a:prstGeom prst="roundRect">
            <a:avLst>
              <a:gd name="adj" fmla="val 15001"/>
            </a:avLst>
          </a:prstGeom>
          <a:solidFill>
            <a:srgbClr val="EAE8F3"/>
          </a:solidFill>
          <a:ln/>
        </p:spPr>
        <p:txBody>
          <a:bodyPr/>
          <a:lstStyle/>
          <a:p>
            <a:endParaRPr lang="en-US" sz="2000"/>
          </a:p>
        </p:txBody>
      </p:sp>
      <p:sp>
        <p:nvSpPr>
          <p:cNvPr id="11" name="Text 8"/>
          <p:cNvSpPr/>
          <p:nvPr/>
        </p:nvSpPr>
        <p:spPr>
          <a:xfrm>
            <a:off x="7471529" y="5881512"/>
            <a:ext cx="2606159" cy="325755"/>
          </a:xfrm>
          <a:prstGeom prst="rect">
            <a:avLst/>
          </a:prstGeom>
          <a:noFill/>
          <a:ln/>
        </p:spPr>
        <p:txBody>
          <a:bodyPr wrap="none" lIns="0" tIns="0" rIns="0" bIns="0" rtlCol="0" anchor="t"/>
          <a:lstStyle/>
          <a:p>
            <a:pPr marL="0" indent="0" algn="l">
              <a:lnSpc>
                <a:spcPts val="2550"/>
              </a:lnSpc>
              <a:buNone/>
            </a:pPr>
            <a:r>
              <a:rPr lang="en-US" sz="2400" dirty="0">
                <a:latin typeface="Times New Roman" panose="02020603050405020304" pitchFamily="18" charset="0"/>
                <a:ea typeface="Libre Baskerville" pitchFamily="34" charset="-122"/>
                <a:cs typeface="Times New Roman" panose="02020603050405020304" pitchFamily="18" charset="0"/>
              </a:rPr>
              <a:t>Triển khai Backend</a:t>
            </a:r>
            <a:endParaRPr lang="en-US" sz="2400" dirty="0"/>
          </a:p>
        </p:txBody>
      </p:sp>
      <p:sp>
        <p:nvSpPr>
          <p:cNvPr id="12" name="Text 9"/>
          <p:cNvSpPr/>
          <p:nvPr/>
        </p:nvSpPr>
        <p:spPr>
          <a:xfrm>
            <a:off x="7471529" y="6332282"/>
            <a:ext cx="3058239" cy="1333976"/>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Open Sans" pitchFamily="34" charset="-122"/>
                <a:cs typeface="Times New Roman" panose="02020603050405020304" pitchFamily="18" charset="0"/>
              </a:rPr>
              <a:t>Chỉnh sửa file .env, chạy container backend ánh xạ cổng 4000, tạo và nạp dữ liệu cơ sở dữ liệu.</a:t>
            </a:r>
            <a:endParaRPr lang="en-US" dirty="0"/>
          </a:p>
        </p:txBody>
      </p:sp>
      <p:sp>
        <p:nvSpPr>
          <p:cNvPr id="13" name="Shape 10"/>
          <p:cNvSpPr/>
          <p:nvPr/>
        </p:nvSpPr>
        <p:spPr>
          <a:xfrm>
            <a:off x="10842427" y="5047717"/>
            <a:ext cx="3058358" cy="208478"/>
          </a:xfrm>
          <a:prstGeom prst="roundRect">
            <a:avLst>
              <a:gd name="adj" fmla="val 15001"/>
            </a:avLst>
          </a:prstGeom>
          <a:solidFill>
            <a:srgbClr val="EAE8F3"/>
          </a:solidFill>
          <a:ln/>
        </p:spPr>
        <p:txBody>
          <a:bodyPr/>
          <a:lstStyle/>
          <a:p>
            <a:endParaRPr lang="en-US" sz="2000"/>
          </a:p>
        </p:txBody>
      </p:sp>
      <p:sp>
        <p:nvSpPr>
          <p:cNvPr id="14" name="Text 11"/>
          <p:cNvSpPr/>
          <p:nvPr/>
        </p:nvSpPr>
        <p:spPr>
          <a:xfrm>
            <a:off x="10842427" y="5568854"/>
            <a:ext cx="2606159" cy="325755"/>
          </a:xfrm>
          <a:prstGeom prst="rect">
            <a:avLst/>
          </a:prstGeom>
          <a:noFill/>
          <a:ln/>
        </p:spPr>
        <p:txBody>
          <a:bodyPr wrap="none" lIns="0" tIns="0" rIns="0" bIns="0" rtlCol="0" anchor="t"/>
          <a:lstStyle/>
          <a:p>
            <a:pPr marL="0" indent="0" algn="l">
              <a:lnSpc>
                <a:spcPts val="2550"/>
              </a:lnSpc>
              <a:buNone/>
            </a:pPr>
            <a:r>
              <a:rPr lang="en-US" sz="2400" dirty="0">
                <a:latin typeface="Times New Roman" panose="02020603050405020304" pitchFamily="18" charset="0"/>
                <a:ea typeface="Libre Baskerville" pitchFamily="34" charset="-122"/>
                <a:cs typeface="Times New Roman" panose="02020603050405020304" pitchFamily="18" charset="0"/>
              </a:rPr>
              <a:t>Cấu hình bảo mật</a:t>
            </a:r>
            <a:endParaRPr lang="en-US" sz="2400" dirty="0"/>
          </a:p>
        </p:txBody>
      </p:sp>
      <p:sp>
        <p:nvSpPr>
          <p:cNvPr id="15" name="Text 12"/>
          <p:cNvSpPr/>
          <p:nvPr/>
        </p:nvSpPr>
        <p:spPr>
          <a:xfrm>
            <a:off x="10842427" y="6019624"/>
            <a:ext cx="3058358" cy="1000482"/>
          </a:xfrm>
          <a:prstGeom prst="rect">
            <a:avLst/>
          </a:prstGeom>
          <a:noFill/>
          <a:ln/>
        </p:spPr>
        <p:txBody>
          <a:bodyPr wrap="square" lIns="0" tIns="0" rIns="0" bIns="0" rtlCol="0" anchor="t"/>
          <a:lstStyle/>
          <a:p>
            <a:pPr marL="0" indent="0" algn="l">
              <a:lnSpc>
                <a:spcPts val="2600"/>
              </a:lnSpc>
              <a:buNone/>
            </a:pPr>
            <a:r>
              <a:rPr lang="en-US" dirty="0">
                <a:latin typeface="Times New Roman" panose="02020603050405020304" pitchFamily="18" charset="0"/>
                <a:ea typeface="Open Sans" pitchFamily="34" charset="-122"/>
                <a:cs typeface="Times New Roman" panose="02020603050405020304" pitchFamily="18" charset="0"/>
              </a:rPr>
              <a:t>Thiết lập Inbound và Outbound Rules cho EC2 để cho phép kết nối.</a:t>
            </a:r>
            <a:endParaRPr lang="en-US" dirty="0"/>
          </a:p>
        </p:txBody>
      </p:sp>
      <p:pic>
        <p:nvPicPr>
          <p:cNvPr id="16" name="Hình ảnh 1" descr="Ảnh có chứa văn bản, biểu đồ, ảnh chụp màn hình, Kế hoạch&#10;&#10;Nội dung do AI tạo ra có thể không chính xác.">
            <a:extLst>
              <a:ext uri="{FF2B5EF4-FFF2-40B4-BE49-F238E27FC236}">
                <a16:creationId xmlns:a16="http://schemas.microsoft.com/office/drawing/2014/main" id="{24845E84-BACC-29BA-6DDF-C41CF4E07BF4}"/>
              </a:ext>
            </a:extLst>
          </p:cNvPr>
          <p:cNvPicPr>
            <a:picLocks noChangeAspect="1"/>
          </p:cNvPicPr>
          <p:nvPr/>
        </p:nvPicPr>
        <p:blipFill>
          <a:blip r:embed="rId4"/>
          <a:stretch>
            <a:fillRect/>
          </a:stretch>
        </p:blipFill>
        <p:spPr>
          <a:xfrm>
            <a:off x="1930144" y="100395"/>
            <a:ext cx="9737364" cy="39831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581394"/>
            <a:ext cx="7627382" cy="1425416"/>
          </a:xfrm>
          <a:prstGeom prst="rect">
            <a:avLst/>
          </a:prstGeom>
          <a:noFill/>
          <a:ln/>
        </p:spPr>
        <p:txBody>
          <a:bodyPr wrap="square" lIns="0" tIns="0" rIns="0" bIns="0" rtlCol="0" anchor="t"/>
          <a:lstStyle/>
          <a:p>
            <a:pPr marL="0" indent="0" algn="l">
              <a:lnSpc>
                <a:spcPts val="5600"/>
              </a:lnSpc>
              <a:buNone/>
            </a:pPr>
            <a:r>
              <a:rPr lang="en-US" sz="4450" b="1" dirty="0">
                <a:latin typeface="Times New Roman" panose="02020603050405020304" pitchFamily="18" charset="0"/>
                <a:ea typeface="Barlow Bold" pitchFamily="34" charset="-122"/>
                <a:cs typeface="Times New Roman" panose="02020603050405020304" pitchFamily="18" charset="0"/>
              </a:rPr>
              <a:t>Kết luận dự án website bán hàng thời trang</a:t>
            </a:r>
            <a:endParaRPr lang="en-US" sz="4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143732"/>
            <a:ext cx="6714887" cy="712708"/>
          </a:xfrm>
          <a:prstGeom prst="rect">
            <a:avLst/>
          </a:prstGeom>
          <a:noFill/>
          <a:ln/>
        </p:spPr>
        <p:txBody>
          <a:bodyPr wrap="non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Kết quả triển khai hệ thống</a:t>
            </a:r>
            <a:endParaRPr lang="en-US" sz="4800" dirty="0"/>
          </a:p>
        </p:txBody>
      </p:sp>
      <p:sp>
        <p:nvSpPr>
          <p:cNvPr id="4" name="Shape 1"/>
          <p:cNvSpPr/>
          <p:nvPr/>
        </p:nvSpPr>
        <p:spPr>
          <a:xfrm>
            <a:off x="758309" y="5181362"/>
            <a:ext cx="4226838"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5" name="Text 2"/>
          <p:cNvSpPr/>
          <p:nvPr/>
        </p:nvSpPr>
        <p:spPr>
          <a:xfrm>
            <a:off x="974884" y="539793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Quản lý sản phẩm</a:t>
            </a:r>
            <a:endParaRPr lang="en-US" sz="2400" dirty="0"/>
          </a:p>
        </p:txBody>
      </p:sp>
      <p:sp>
        <p:nvSpPr>
          <p:cNvPr id="6" name="Text 3"/>
          <p:cNvSpPr/>
          <p:nvPr/>
        </p:nvSpPr>
        <p:spPr>
          <a:xfrm>
            <a:off x="974884" y="5884069"/>
            <a:ext cx="379368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Thêm, sửa, xóa sản phẩm với hình ảnh, mô tả, giá, size, màu.</a:t>
            </a:r>
            <a:endParaRPr lang="en-US" dirty="0"/>
          </a:p>
        </p:txBody>
      </p:sp>
      <p:sp>
        <p:nvSpPr>
          <p:cNvPr id="7" name="Shape 4"/>
          <p:cNvSpPr/>
          <p:nvPr/>
        </p:nvSpPr>
        <p:spPr>
          <a:xfrm>
            <a:off x="5201722" y="5181362"/>
            <a:ext cx="4226838"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8" name="Text 5"/>
          <p:cNvSpPr/>
          <p:nvPr/>
        </p:nvSpPr>
        <p:spPr>
          <a:xfrm>
            <a:off x="5418296" y="539793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Quản lý đơn hàng</a:t>
            </a:r>
            <a:endParaRPr lang="en-US" sz="2400" dirty="0"/>
          </a:p>
        </p:txBody>
      </p:sp>
      <p:sp>
        <p:nvSpPr>
          <p:cNvPr id="9" name="Text 6"/>
          <p:cNvSpPr/>
          <p:nvPr/>
        </p:nvSpPr>
        <p:spPr>
          <a:xfrm>
            <a:off x="5418296" y="5884069"/>
            <a:ext cx="379368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Theo dõi trạng thái đơn hàng theo thời gian thực.</a:t>
            </a:r>
            <a:endParaRPr lang="en-US" dirty="0"/>
          </a:p>
        </p:txBody>
      </p:sp>
      <p:sp>
        <p:nvSpPr>
          <p:cNvPr id="10" name="Shape 7"/>
          <p:cNvSpPr/>
          <p:nvPr/>
        </p:nvSpPr>
        <p:spPr>
          <a:xfrm>
            <a:off x="9645134" y="5181362"/>
            <a:ext cx="4226838" cy="1612702"/>
          </a:xfrm>
          <a:prstGeom prst="roundRect">
            <a:avLst>
              <a:gd name="adj" fmla="val 1209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11" name="Text 8"/>
          <p:cNvSpPr/>
          <p:nvPr/>
        </p:nvSpPr>
        <p:spPr>
          <a:xfrm>
            <a:off x="9861709" y="539793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Quản lý khách hàng</a:t>
            </a:r>
            <a:endParaRPr lang="en-US" sz="2400" dirty="0"/>
          </a:p>
        </p:txBody>
      </p:sp>
      <p:sp>
        <p:nvSpPr>
          <p:cNvPr id="12" name="Text 9"/>
          <p:cNvSpPr/>
          <p:nvPr/>
        </p:nvSpPr>
        <p:spPr>
          <a:xfrm>
            <a:off x="9861709" y="5884069"/>
            <a:ext cx="379368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Lưu trữ thông tin và lịch sử mua hàng.</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42386"/>
            <a:ext cx="7627382" cy="1425416"/>
          </a:xfrm>
          <a:prstGeom prst="rect">
            <a:avLst/>
          </a:prstGeom>
          <a:noFill/>
          <a:ln/>
        </p:spPr>
        <p:txBody>
          <a:bodyPr wrap="squar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Tính năng tự động hóa và quản lý kho</a:t>
            </a:r>
            <a:endParaRPr lang="en-US" sz="4800" dirty="0"/>
          </a:p>
        </p:txBody>
      </p:sp>
      <p:sp>
        <p:nvSpPr>
          <p:cNvPr id="4" name="Shape 1"/>
          <p:cNvSpPr/>
          <p:nvPr/>
        </p:nvSpPr>
        <p:spPr>
          <a:xfrm>
            <a:off x="6244709" y="369272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5" name="Text 2"/>
          <p:cNvSpPr/>
          <p:nvPr/>
        </p:nvSpPr>
        <p:spPr>
          <a:xfrm>
            <a:off x="6948726" y="376713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Tự động hóa bán hàng</a:t>
            </a:r>
            <a:endParaRPr lang="en-US" sz="2400" dirty="0"/>
          </a:p>
        </p:txBody>
      </p:sp>
      <p:sp>
        <p:nvSpPr>
          <p:cNvPr id="6" name="Text 3"/>
          <p:cNvSpPr/>
          <p:nvPr/>
        </p:nvSpPr>
        <p:spPr>
          <a:xfrm>
            <a:off x="6948726" y="4253270"/>
            <a:ext cx="2974300"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Thêm sản phẩm vào giỏ hàng và đặt hàng tự động.</a:t>
            </a:r>
            <a:endParaRPr lang="en-US" dirty="0"/>
          </a:p>
        </p:txBody>
      </p:sp>
      <p:sp>
        <p:nvSpPr>
          <p:cNvPr id="7" name="Shape 4"/>
          <p:cNvSpPr/>
          <p:nvPr/>
        </p:nvSpPr>
        <p:spPr>
          <a:xfrm>
            <a:off x="10193774" y="3692723"/>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8" name="Text 5"/>
          <p:cNvSpPr/>
          <p:nvPr/>
        </p:nvSpPr>
        <p:spPr>
          <a:xfrm>
            <a:off x="10897791" y="376713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Quản lý kho hàng</a:t>
            </a:r>
            <a:endParaRPr lang="en-US" sz="2400" dirty="0"/>
          </a:p>
        </p:txBody>
      </p:sp>
      <p:sp>
        <p:nvSpPr>
          <p:cNvPr id="9" name="Text 6"/>
          <p:cNvSpPr/>
          <p:nvPr/>
        </p:nvSpPr>
        <p:spPr>
          <a:xfrm>
            <a:off x="10897791" y="4253270"/>
            <a:ext cx="2974300"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Cập nhật tồn kho tự động theo đơn hàng phát sinh.</a:t>
            </a:r>
            <a:endParaRPr lang="en-US" dirty="0"/>
          </a:p>
        </p:txBody>
      </p:sp>
      <p:sp>
        <p:nvSpPr>
          <p:cNvPr id="10" name="Shape 7"/>
          <p:cNvSpPr/>
          <p:nvPr/>
        </p:nvSpPr>
        <p:spPr>
          <a:xfrm>
            <a:off x="6244709" y="5379958"/>
            <a:ext cx="487442" cy="487442"/>
          </a:xfrm>
          <a:prstGeom prst="roundRect">
            <a:avLst>
              <a:gd name="adj" fmla="val 40004"/>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11" name="Text 8"/>
          <p:cNvSpPr/>
          <p:nvPr/>
        </p:nvSpPr>
        <p:spPr>
          <a:xfrm>
            <a:off x="6948726" y="5454372"/>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Giao diện thân thiện</a:t>
            </a:r>
            <a:endParaRPr lang="en-US" sz="2400" dirty="0"/>
          </a:p>
        </p:txBody>
      </p:sp>
      <p:sp>
        <p:nvSpPr>
          <p:cNvPr id="12" name="Text 9"/>
          <p:cNvSpPr/>
          <p:nvPr/>
        </p:nvSpPr>
        <p:spPr>
          <a:xfrm>
            <a:off x="6948726" y="5940504"/>
            <a:ext cx="6923365"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Hỗ trợ tìm kiếm, lọc sản phẩm và tạo tài khoản người dùng.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95030"/>
            <a:ext cx="10826353" cy="708779"/>
          </a:xfrm>
          <a:prstGeom prst="rect">
            <a:avLst/>
          </a:prstGeom>
          <a:noFill/>
          <a:ln/>
        </p:spPr>
        <p:txBody>
          <a:bodyPr wrap="none" lIns="0" tIns="0" rIns="0" bIns="0" rtlCol="0" anchor="t"/>
          <a:lstStyle/>
          <a:p>
            <a:pPr marL="0" indent="0" algn="l">
              <a:lnSpc>
                <a:spcPts val="5550"/>
              </a:lnSpc>
              <a:buNone/>
            </a:pPr>
            <a:r>
              <a:rPr lang="en-US" sz="4800" b="1" dirty="0">
                <a:latin typeface="Times New Roman" panose="02020603050405020304" pitchFamily="18" charset="0"/>
                <a:ea typeface="Inter Bold" pitchFamily="34" charset="-122"/>
                <a:cs typeface="Times New Roman" panose="02020603050405020304" pitchFamily="18" charset="0"/>
              </a:rPr>
              <a:t>Vấn Đề Quản Lý Bán Hàng Và Kho Hàng</a:t>
            </a:r>
            <a:endParaRPr lang="en-US" sz="48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357438"/>
            <a:ext cx="6408063" cy="2047994"/>
          </a:xfrm>
          <a:prstGeom prst="roundRect">
            <a:avLst>
              <a:gd name="adj" fmla="val 4652"/>
            </a:avLst>
          </a:prstGeom>
          <a:solidFill>
            <a:srgbClr val="DADBF1"/>
          </a:solidFill>
          <a:ln w="7620">
            <a:solidFill>
              <a:srgbClr val="C0C1D7"/>
            </a:solidFill>
            <a:prstDash val="solid"/>
          </a:ln>
        </p:spPr>
        <p:txBody>
          <a:bodyPr/>
          <a:lstStyle/>
          <a:p>
            <a:endParaRPr lang="en-US" sz="2000">
              <a:latin typeface="Times New Roman" panose="02020603050405020304" pitchFamily="18" charset="0"/>
              <a:cs typeface="Times New Roman" panose="02020603050405020304" pitchFamily="18" charset="0"/>
            </a:endParaRPr>
          </a:p>
        </p:txBody>
      </p:sp>
      <p:sp>
        <p:nvSpPr>
          <p:cNvPr id="4" name="Text 2"/>
          <p:cNvSpPr/>
          <p:nvPr/>
        </p:nvSpPr>
        <p:spPr>
          <a:xfrm>
            <a:off x="1028224" y="2591872"/>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Sai sót nhập liệu</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1028224" y="3082290"/>
            <a:ext cx="5939195"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Nhập liệu thủ công vào Excel hoặc ghi chép tay dễ gây sai sót, làm tăng khối lượng công việc và khó truy xuất thông tin nhanh.</a:t>
            </a:r>
            <a:endParaRPr lang="en-US" dirty="0">
              <a:latin typeface="Times New Roman" panose="02020603050405020304" pitchFamily="18" charset="0"/>
              <a:cs typeface="Times New Roman" panose="02020603050405020304" pitchFamily="18" charset="0"/>
            </a:endParaRPr>
          </a:p>
        </p:txBody>
      </p:sp>
      <p:sp>
        <p:nvSpPr>
          <p:cNvPr id="6" name="Shape 4"/>
          <p:cNvSpPr/>
          <p:nvPr/>
        </p:nvSpPr>
        <p:spPr>
          <a:xfrm>
            <a:off x="7428667" y="2357438"/>
            <a:ext cx="6408063" cy="2047994"/>
          </a:xfrm>
          <a:prstGeom prst="roundRect">
            <a:avLst>
              <a:gd name="adj" fmla="val 4652"/>
            </a:avLst>
          </a:prstGeom>
          <a:solidFill>
            <a:srgbClr val="DADBF1"/>
          </a:solidFill>
          <a:ln w="7620">
            <a:solidFill>
              <a:srgbClr val="C0C1D7"/>
            </a:solidFill>
            <a:prstDash val="solid"/>
          </a:ln>
        </p:spPr>
        <p:txBody>
          <a:bodyPr/>
          <a:lstStyle/>
          <a:p>
            <a:endParaRPr lang="en-US" sz="2000">
              <a:latin typeface="Times New Roman" panose="02020603050405020304" pitchFamily="18" charset="0"/>
              <a:cs typeface="Times New Roman" panose="02020603050405020304" pitchFamily="18" charset="0"/>
            </a:endParaRPr>
          </a:p>
        </p:txBody>
      </p:sp>
      <p:sp>
        <p:nvSpPr>
          <p:cNvPr id="7" name="Text 5"/>
          <p:cNvSpPr/>
          <p:nvPr/>
        </p:nvSpPr>
        <p:spPr>
          <a:xfrm>
            <a:off x="7663101" y="2591872"/>
            <a:ext cx="3811310"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Kiểm soát tồn kho khó khăn</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7663101" y="3082290"/>
            <a:ext cx="5939195"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Không có hệ thống tự động dẫn đến thiếu hụt hoặc dư thừa sản phẩm, ảnh hưởng doanh thu và khách hàng.</a:t>
            </a:r>
            <a:endParaRPr lang="en-US" dirty="0">
              <a:latin typeface="Times New Roman" panose="02020603050405020304" pitchFamily="18" charset="0"/>
              <a:cs typeface="Times New Roman" panose="02020603050405020304" pitchFamily="18" charset="0"/>
            </a:endParaRPr>
          </a:p>
        </p:txBody>
      </p:sp>
      <p:sp>
        <p:nvSpPr>
          <p:cNvPr id="9" name="Shape 7"/>
          <p:cNvSpPr/>
          <p:nvPr/>
        </p:nvSpPr>
        <p:spPr>
          <a:xfrm>
            <a:off x="793790" y="4632246"/>
            <a:ext cx="6408063" cy="2402324"/>
          </a:xfrm>
          <a:prstGeom prst="roundRect">
            <a:avLst>
              <a:gd name="adj" fmla="val 3966"/>
            </a:avLst>
          </a:prstGeom>
          <a:solidFill>
            <a:srgbClr val="DADBF1"/>
          </a:solidFill>
          <a:ln w="7620">
            <a:solidFill>
              <a:srgbClr val="C0C1D7"/>
            </a:solidFill>
            <a:prstDash val="solid"/>
          </a:ln>
        </p:spPr>
        <p:txBody>
          <a:bodyPr/>
          <a:lstStyle/>
          <a:p>
            <a:endParaRPr lang="en-US" sz="2000">
              <a:latin typeface="Times New Roman" panose="02020603050405020304" pitchFamily="18" charset="0"/>
              <a:cs typeface="Times New Roman" panose="02020603050405020304" pitchFamily="18" charset="0"/>
            </a:endParaRPr>
          </a:p>
        </p:txBody>
      </p:sp>
      <p:sp>
        <p:nvSpPr>
          <p:cNvPr id="10" name="Text 8"/>
          <p:cNvSpPr/>
          <p:nvPr/>
        </p:nvSpPr>
        <p:spPr>
          <a:xfrm>
            <a:off x="1028224" y="4866680"/>
            <a:ext cx="4603313"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Quản lý đơn hàng không hiệu quả</a:t>
            </a:r>
            <a:endParaRPr lang="en-US" sz="2400" dirty="0">
              <a:latin typeface="Times New Roman" panose="02020603050405020304" pitchFamily="18" charset="0"/>
              <a:cs typeface="Times New Roman" panose="02020603050405020304" pitchFamily="18" charset="0"/>
            </a:endParaRPr>
          </a:p>
        </p:txBody>
      </p:sp>
      <p:sp>
        <p:nvSpPr>
          <p:cNvPr id="11" name="Text 9"/>
          <p:cNvSpPr/>
          <p:nvPr/>
        </p:nvSpPr>
        <p:spPr>
          <a:xfrm>
            <a:off x="1028224" y="5357098"/>
            <a:ext cx="5939195"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Tiếp nhận đơn hàng thủ công qua tin nhắn, điện thoại, email gây xử lý chậm và sai sót, đặc biệt mùa cao điểm.</a:t>
            </a:r>
            <a:endParaRPr lang="en-US" dirty="0">
              <a:latin typeface="Times New Roman" panose="02020603050405020304" pitchFamily="18" charset="0"/>
              <a:cs typeface="Times New Roman" panose="02020603050405020304" pitchFamily="18" charset="0"/>
            </a:endParaRPr>
          </a:p>
        </p:txBody>
      </p:sp>
      <p:sp>
        <p:nvSpPr>
          <p:cNvPr id="12" name="Shape 10"/>
          <p:cNvSpPr/>
          <p:nvPr/>
        </p:nvSpPr>
        <p:spPr>
          <a:xfrm>
            <a:off x="7428667" y="4632246"/>
            <a:ext cx="6408063" cy="2402324"/>
          </a:xfrm>
          <a:prstGeom prst="roundRect">
            <a:avLst>
              <a:gd name="adj" fmla="val 3966"/>
            </a:avLst>
          </a:prstGeom>
          <a:solidFill>
            <a:srgbClr val="DADBF1"/>
          </a:solidFill>
          <a:ln w="7620">
            <a:solidFill>
              <a:srgbClr val="C0C1D7"/>
            </a:solidFill>
            <a:prstDash val="solid"/>
          </a:ln>
        </p:spPr>
        <p:txBody>
          <a:bodyPr/>
          <a:lstStyle/>
          <a:p>
            <a:endParaRPr lang="en-US" sz="2000">
              <a:latin typeface="Times New Roman" panose="02020603050405020304" pitchFamily="18" charset="0"/>
              <a:cs typeface="Times New Roman" panose="02020603050405020304" pitchFamily="18" charset="0"/>
            </a:endParaRPr>
          </a:p>
        </p:txBody>
      </p:sp>
      <p:sp>
        <p:nvSpPr>
          <p:cNvPr id="13" name="Text 11"/>
          <p:cNvSpPr/>
          <p:nvPr/>
        </p:nvSpPr>
        <p:spPr>
          <a:xfrm>
            <a:off x="7663101" y="4866680"/>
            <a:ext cx="5939195" cy="708660"/>
          </a:xfrm>
          <a:prstGeom prst="rect">
            <a:avLst/>
          </a:prstGeom>
          <a:noFill/>
          <a:ln/>
        </p:spPr>
        <p:txBody>
          <a:bodyPr wrap="squar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Thiếu trải nghiệm khách hàng chuyên nghiệp</a:t>
            </a:r>
            <a:endParaRPr lang="en-US" sz="2400" dirty="0">
              <a:latin typeface="Times New Roman" panose="02020603050405020304" pitchFamily="18" charset="0"/>
              <a:cs typeface="Times New Roman" panose="02020603050405020304" pitchFamily="18" charset="0"/>
            </a:endParaRPr>
          </a:p>
        </p:txBody>
      </p:sp>
      <p:sp>
        <p:nvSpPr>
          <p:cNvPr id="14" name="Text 12"/>
          <p:cNvSpPr/>
          <p:nvPr/>
        </p:nvSpPr>
        <p:spPr>
          <a:xfrm>
            <a:off x="7663101" y="5711428"/>
            <a:ext cx="5939195"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Khách hàng khó tìm kiếm, đặt hàng trực tuyến, thiếu thanh toán và theo dõi đơn hàng, giảm sự hài lòng và cạnh tranh.</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579013"/>
            <a:ext cx="7223998" cy="712708"/>
          </a:xfrm>
          <a:prstGeom prst="rect">
            <a:avLst/>
          </a:prstGeom>
          <a:noFill/>
          <a:ln/>
        </p:spPr>
        <p:txBody>
          <a:bodyPr wrap="non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Ưu điểm nổi bật của hệ thống</a:t>
            </a:r>
            <a:endParaRPr lang="en-US" sz="4800" dirty="0"/>
          </a:p>
        </p:txBody>
      </p:sp>
      <p:sp>
        <p:nvSpPr>
          <p:cNvPr id="3" name="Text 1"/>
          <p:cNvSpPr/>
          <p:nvPr/>
        </p:nvSpPr>
        <p:spPr>
          <a:xfrm>
            <a:off x="758309" y="383321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Tự động hóa toàn diện</a:t>
            </a:r>
            <a:endParaRPr lang="en-US" sz="2400" dirty="0"/>
          </a:p>
        </p:txBody>
      </p:sp>
      <p:sp>
        <p:nvSpPr>
          <p:cNvPr id="4" name="Text 2"/>
          <p:cNvSpPr/>
          <p:nvPr/>
        </p:nvSpPr>
        <p:spPr>
          <a:xfrm>
            <a:off x="758309" y="4406027"/>
            <a:ext cx="288190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Giảm sai sót nhập liệu và xử lý đơn hàng thủ công.</a:t>
            </a:r>
            <a:endParaRPr lang="en-US" dirty="0"/>
          </a:p>
        </p:txBody>
      </p:sp>
      <p:sp>
        <p:nvSpPr>
          <p:cNvPr id="5" name="Text 3"/>
          <p:cNvSpPr/>
          <p:nvPr/>
        </p:nvSpPr>
        <p:spPr>
          <a:xfrm>
            <a:off x="4176474" y="383321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Quản lý tập trung</a:t>
            </a:r>
            <a:endParaRPr lang="en-US" sz="2400" dirty="0"/>
          </a:p>
        </p:txBody>
      </p:sp>
      <p:sp>
        <p:nvSpPr>
          <p:cNvPr id="6" name="Text 4"/>
          <p:cNvSpPr/>
          <p:nvPr/>
        </p:nvSpPr>
        <p:spPr>
          <a:xfrm>
            <a:off x="4176474" y="4406027"/>
            <a:ext cx="2881908" cy="104013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Dữ liệu sản phẩm, khách hàng, đơn hàng đồng bộ và dễ truy xuất.</a:t>
            </a:r>
            <a:endParaRPr lang="en-US" dirty="0"/>
          </a:p>
        </p:txBody>
      </p:sp>
      <p:sp>
        <p:nvSpPr>
          <p:cNvPr id="7" name="Text 5"/>
          <p:cNvSpPr/>
          <p:nvPr/>
        </p:nvSpPr>
        <p:spPr>
          <a:xfrm>
            <a:off x="7594640" y="3833217"/>
            <a:ext cx="2881908" cy="712470"/>
          </a:xfrm>
          <a:prstGeom prst="rect">
            <a:avLst/>
          </a:prstGeom>
          <a:noFill/>
          <a:ln/>
        </p:spPr>
        <p:txBody>
          <a:bodyPr wrap="squar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Tăng trải nghiệm người dùng</a:t>
            </a:r>
            <a:endParaRPr lang="en-US" sz="2400" dirty="0"/>
          </a:p>
        </p:txBody>
      </p:sp>
      <p:sp>
        <p:nvSpPr>
          <p:cNvPr id="8" name="Text 6"/>
          <p:cNvSpPr/>
          <p:nvPr/>
        </p:nvSpPr>
        <p:spPr>
          <a:xfrm>
            <a:off x="7594640" y="4762262"/>
            <a:ext cx="288190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Giao diện đơn giản, hỗ trợ mua hàng nhanh chóng.</a:t>
            </a:r>
            <a:endParaRPr lang="en-US" dirty="0"/>
          </a:p>
        </p:txBody>
      </p:sp>
      <p:sp>
        <p:nvSpPr>
          <p:cNvPr id="9" name="Text 7"/>
          <p:cNvSpPr/>
          <p:nvPr/>
        </p:nvSpPr>
        <p:spPr>
          <a:xfrm>
            <a:off x="11012805" y="383321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Khả năng mở rộng</a:t>
            </a:r>
            <a:endParaRPr lang="en-US" sz="2400" dirty="0"/>
          </a:p>
        </p:txBody>
      </p:sp>
      <p:sp>
        <p:nvSpPr>
          <p:cNvPr id="10" name="Text 8"/>
          <p:cNvSpPr/>
          <p:nvPr/>
        </p:nvSpPr>
        <p:spPr>
          <a:xfrm>
            <a:off x="11012805" y="4406027"/>
            <a:ext cx="2881908"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Triển khai trên cloud, dễ dàng mở rộng quy mô.</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96879"/>
            <a:ext cx="7331154" cy="712708"/>
          </a:xfrm>
          <a:prstGeom prst="rect">
            <a:avLst/>
          </a:prstGeom>
          <a:noFill/>
          <a:ln/>
        </p:spPr>
        <p:txBody>
          <a:bodyPr wrap="non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Hạn chế hiện tại của hệ thống</a:t>
            </a:r>
            <a:endParaRPr lang="en-US" sz="4800" dirty="0"/>
          </a:p>
        </p:txBody>
      </p:sp>
      <p:sp>
        <p:nvSpPr>
          <p:cNvPr id="4" name="Shape 1"/>
          <p:cNvSpPr/>
          <p:nvPr/>
        </p:nvSpPr>
        <p:spPr>
          <a:xfrm>
            <a:off x="758309" y="2734508"/>
            <a:ext cx="3705463" cy="2315647"/>
          </a:xfrm>
          <a:prstGeom prst="roundRect">
            <a:avLst>
              <a:gd name="adj" fmla="val 842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5" name="Text 2"/>
          <p:cNvSpPr/>
          <p:nvPr/>
        </p:nvSpPr>
        <p:spPr>
          <a:xfrm>
            <a:off x="974884" y="2951083"/>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Chưa tích hợp đa kênh</a:t>
            </a:r>
            <a:endParaRPr lang="en-US" sz="2400" dirty="0"/>
          </a:p>
        </p:txBody>
      </p:sp>
      <p:sp>
        <p:nvSpPr>
          <p:cNvPr id="6" name="Text 3"/>
          <p:cNvSpPr/>
          <p:nvPr/>
        </p:nvSpPr>
        <p:spPr>
          <a:xfrm>
            <a:off x="974884" y="3437215"/>
            <a:ext cx="3272314" cy="104013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Chưa kết nối thực tế với Shopee, Zalo, chỉ mới thiết kế kiến trúc.</a:t>
            </a:r>
            <a:endParaRPr lang="en-US" dirty="0"/>
          </a:p>
        </p:txBody>
      </p:sp>
      <p:sp>
        <p:nvSpPr>
          <p:cNvPr id="7" name="Shape 4"/>
          <p:cNvSpPr/>
          <p:nvPr/>
        </p:nvSpPr>
        <p:spPr>
          <a:xfrm>
            <a:off x="4680347" y="2734508"/>
            <a:ext cx="3705463" cy="2315647"/>
          </a:xfrm>
          <a:prstGeom prst="roundRect">
            <a:avLst>
              <a:gd name="adj" fmla="val 842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8" name="Text 5"/>
          <p:cNvSpPr/>
          <p:nvPr/>
        </p:nvSpPr>
        <p:spPr>
          <a:xfrm>
            <a:off x="4896922" y="2951083"/>
            <a:ext cx="3272314" cy="712470"/>
          </a:xfrm>
          <a:prstGeom prst="rect">
            <a:avLst/>
          </a:prstGeom>
          <a:noFill/>
          <a:ln/>
        </p:spPr>
        <p:txBody>
          <a:bodyPr wrap="squar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Thiếu phân tích dữ liệu nâng cao</a:t>
            </a:r>
            <a:endParaRPr lang="en-US" sz="2400" dirty="0"/>
          </a:p>
        </p:txBody>
      </p:sp>
      <p:sp>
        <p:nvSpPr>
          <p:cNvPr id="9" name="Text 6"/>
          <p:cNvSpPr/>
          <p:nvPr/>
        </p:nvSpPr>
        <p:spPr>
          <a:xfrm>
            <a:off x="4896922" y="3793450"/>
            <a:ext cx="3272314" cy="104013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Không có báo cáo doanh thu, phân tích hành vi khách hàng.</a:t>
            </a:r>
            <a:endParaRPr lang="en-US" dirty="0"/>
          </a:p>
        </p:txBody>
      </p:sp>
      <p:sp>
        <p:nvSpPr>
          <p:cNvPr id="10" name="Shape 7"/>
          <p:cNvSpPr/>
          <p:nvPr/>
        </p:nvSpPr>
        <p:spPr>
          <a:xfrm>
            <a:off x="758309" y="5266730"/>
            <a:ext cx="7627382" cy="1265992"/>
          </a:xfrm>
          <a:prstGeom prst="roundRect">
            <a:avLst>
              <a:gd name="adj" fmla="val 15403"/>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11" name="Text 8"/>
          <p:cNvSpPr/>
          <p:nvPr/>
        </p:nvSpPr>
        <p:spPr>
          <a:xfrm>
            <a:off x="974884" y="5483304"/>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Bảo mật cơ bản</a:t>
            </a:r>
            <a:endParaRPr lang="en-US" sz="2400" dirty="0"/>
          </a:p>
        </p:txBody>
      </p:sp>
      <p:sp>
        <p:nvSpPr>
          <p:cNvPr id="12" name="Text 9"/>
          <p:cNvSpPr/>
          <p:nvPr/>
        </p:nvSpPr>
        <p:spPr>
          <a:xfrm>
            <a:off x="974884" y="5969437"/>
            <a:ext cx="7194233"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Chưa phân quyền chi tiết cho từng vai trò người dùng.</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33356"/>
            <a:ext cx="7627382" cy="1425416"/>
          </a:xfrm>
          <a:prstGeom prst="rect">
            <a:avLst/>
          </a:prstGeom>
          <a:noFill/>
          <a:ln/>
        </p:spPr>
        <p:txBody>
          <a:bodyPr wrap="squar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Phương hướng phát triển tích hợp đa kênh</a:t>
            </a:r>
            <a:endParaRPr lang="en-US" sz="4800" dirty="0"/>
          </a:p>
        </p:txBody>
      </p:sp>
      <p:pic>
        <p:nvPicPr>
          <p:cNvPr id="4" name="Image 1" descr="preencoded.png"/>
          <p:cNvPicPr>
            <a:picLocks noChangeAspect="1"/>
          </p:cNvPicPr>
          <p:nvPr/>
        </p:nvPicPr>
        <p:blipFill>
          <a:blip r:embed="rId4"/>
          <a:stretch>
            <a:fillRect/>
          </a:stretch>
        </p:blipFill>
        <p:spPr>
          <a:xfrm>
            <a:off x="758309" y="2883694"/>
            <a:ext cx="1083231" cy="1299924"/>
          </a:xfrm>
          <a:prstGeom prst="rect">
            <a:avLst/>
          </a:prstGeom>
        </p:spPr>
      </p:pic>
      <p:sp>
        <p:nvSpPr>
          <p:cNvPr id="5" name="Text 1"/>
          <p:cNvSpPr/>
          <p:nvPr/>
        </p:nvSpPr>
        <p:spPr>
          <a:xfrm>
            <a:off x="2166461" y="3100268"/>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Kết nối API sàn TMĐT</a:t>
            </a:r>
            <a:endParaRPr lang="en-US" sz="2400" dirty="0"/>
          </a:p>
        </p:txBody>
      </p:sp>
      <p:sp>
        <p:nvSpPr>
          <p:cNvPr id="6" name="Text 2"/>
          <p:cNvSpPr/>
          <p:nvPr/>
        </p:nvSpPr>
        <p:spPr>
          <a:xfrm>
            <a:off x="2166461" y="3586401"/>
            <a:ext cx="6219230"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Đồng bộ đơn hàng và tồn kho với Shopee, Tiki, Lazada.</a:t>
            </a:r>
            <a:endParaRPr lang="en-US" dirty="0"/>
          </a:p>
        </p:txBody>
      </p:sp>
      <p:pic>
        <p:nvPicPr>
          <p:cNvPr id="7" name="Image 2" descr="preencoded.png"/>
          <p:cNvPicPr>
            <a:picLocks noChangeAspect="1"/>
          </p:cNvPicPr>
          <p:nvPr/>
        </p:nvPicPr>
        <p:blipFill>
          <a:blip r:embed="rId5"/>
          <a:stretch>
            <a:fillRect/>
          </a:stretch>
        </p:blipFill>
        <p:spPr>
          <a:xfrm>
            <a:off x="758309" y="4183618"/>
            <a:ext cx="1083231" cy="1612702"/>
          </a:xfrm>
          <a:prstGeom prst="rect">
            <a:avLst/>
          </a:prstGeom>
        </p:spPr>
      </p:pic>
      <p:sp>
        <p:nvSpPr>
          <p:cNvPr id="8" name="Text 3"/>
          <p:cNvSpPr/>
          <p:nvPr/>
        </p:nvSpPr>
        <p:spPr>
          <a:xfrm>
            <a:off x="2166461" y="4400193"/>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Nâng cấp báo cáo</a:t>
            </a:r>
            <a:endParaRPr lang="en-US" sz="2400" dirty="0"/>
          </a:p>
        </p:txBody>
      </p:sp>
      <p:sp>
        <p:nvSpPr>
          <p:cNvPr id="9" name="Text 4"/>
          <p:cNvSpPr/>
          <p:nvPr/>
        </p:nvSpPr>
        <p:spPr>
          <a:xfrm>
            <a:off x="2166461" y="4886325"/>
            <a:ext cx="6219230"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Dashboard quản trị với biểu đồ doanh số và sản phẩm bán chạy.</a:t>
            </a:r>
            <a:endParaRPr lang="en-US" dirty="0"/>
          </a:p>
        </p:txBody>
      </p:sp>
      <p:pic>
        <p:nvPicPr>
          <p:cNvPr id="10" name="Image 3" descr="preencoded.png"/>
          <p:cNvPicPr>
            <a:picLocks noChangeAspect="1"/>
          </p:cNvPicPr>
          <p:nvPr/>
        </p:nvPicPr>
        <p:blipFill>
          <a:blip r:embed="rId6"/>
          <a:stretch>
            <a:fillRect/>
          </a:stretch>
        </p:blipFill>
        <p:spPr>
          <a:xfrm>
            <a:off x="758309" y="5796320"/>
            <a:ext cx="1083231" cy="1299924"/>
          </a:xfrm>
          <a:prstGeom prst="rect">
            <a:avLst/>
          </a:prstGeom>
        </p:spPr>
      </p:pic>
      <p:sp>
        <p:nvSpPr>
          <p:cNvPr id="11" name="Text 5"/>
          <p:cNvSpPr/>
          <p:nvPr/>
        </p:nvSpPr>
        <p:spPr>
          <a:xfrm>
            <a:off x="2166461" y="6012894"/>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Tăng cường bảo mật</a:t>
            </a:r>
            <a:endParaRPr lang="en-US" sz="2400" dirty="0"/>
          </a:p>
        </p:txBody>
      </p:sp>
      <p:sp>
        <p:nvSpPr>
          <p:cNvPr id="12" name="Text 6"/>
          <p:cNvSpPr/>
          <p:nvPr/>
        </p:nvSpPr>
        <p:spPr>
          <a:xfrm>
            <a:off x="2166461" y="6499027"/>
            <a:ext cx="6219230"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Phân quyền nâng cao và bảo vệ dữ liệu người dùng.</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246942"/>
            <a:ext cx="10682645" cy="712708"/>
          </a:xfrm>
          <a:prstGeom prst="rect">
            <a:avLst/>
          </a:prstGeom>
          <a:noFill/>
          <a:ln/>
        </p:spPr>
        <p:txBody>
          <a:bodyPr wrap="non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Ứng dụng AI và phát triển ứng dụng di động</a:t>
            </a:r>
            <a:endParaRPr lang="en-US" sz="4800" dirty="0"/>
          </a:p>
        </p:txBody>
      </p:sp>
      <p:sp>
        <p:nvSpPr>
          <p:cNvPr id="3" name="Text 1"/>
          <p:cNvSpPr/>
          <p:nvPr/>
        </p:nvSpPr>
        <p:spPr>
          <a:xfrm>
            <a:off x="1736288" y="4098012"/>
            <a:ext cx="2850713" cy="356235"/>
          </a:xfrm>
          <a:prstGeom prst="rect">
            <a:avLst/>
          </a:prstGeom>
          <a:noFill/>
          <a:ln/>
        </p:spPr>
        <p:txBody>
          <a:bodyPr wrap="none" lIns="0" tIns="0" rIns="0" bIns="0" rtlCol="0" anchor="t"/>
          <a:lstStyle/>
          <a:p>
            <a:pPr marL="0" indent="0" algn="r">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Gợi ý sản phẩm AI</a:t>
            </a:r>
            <a:endParaRPr lang="en-US" sz="2400" dirty="0"/>
          </a:p>
        </p:txBody>
      </p:sp>
      <p:sp>
        <p:nvSpPr>
          <p:cNvPr id="4" name="Text 2"/>
          <p:cNvSpPr/>
          <p:nvPr/>
        </p:nvSpPr>
        <p:spPr>
          <a:xfrm>
            <a:off x="758309" y="4584144"/>
            <a:ext cx="3828693" cy="693420"/>
          </a:xfrm>
          <a:prstGeom prst="rect">
            <a:avLst/>
          </a:prstGeom>
          <a:noFill/>
          <a:ln/>
        </p:spPr>
        <p:txBody>
          <a:bodyPr wrap="square" lIns="0" tIns="0" rIns="0" bIns="0" rtlCol="0" anchor="t"/>
          <a:lstStyle/>
          <a:p>
            <a:pPr marL="0" indent="0" algn="r">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Dựa trên hành vi mua hàng và phân loại khách hàng.</a:t>
            </a:r>
            <a:endParaRPr lang="en-US" dirty="0"/>
          </a:p>
        </p:txBody>
      </p:sp>
      <p:pic>
        <p:nvPicPr>
          <p:cNvPr id="5" name="Image 0" descr="preencoded.png"/>
          <p:cNvPicPr>
            <a:picLocks noChangeAspect="1"/>
          </p:cNvPicPr>
          <p:nvPr/>
        </p:nvPicPr>
        <p:blipFill>
          <a:blip r:embed="rId3"/>
          <a:stretch>
            <a:fillRect/>
          </a:stretch>
        </p:blipFill>
        <p:spPr>
          <a:xfrm>
            <a:off x="5020270" y="2392918"/>
            <a:ext cx="4589740" cy="4589740"/>
          </a:xfrm>
          <a:prstGeom prst="rect">
            <a:avLst/>
          </a:prstGeom>
        </p:spPr>
      </p:pic>
      <p:sp>
        <p:nvSpPr>
          <p:cNvPr id="6" name="Text 3"/>
          <p:cNvSpPr/>
          <p:nvPr/>
        </p:nvSpPr>
        <p:spPr>
          <a:xfrm>
            <a:off x="5570518" y="4208919"/>
            <a:ext cx="324088" cy="405170"/>
          </a:xfrm>
          <a:prstGeom prst="rect">
            <a:avLst/>
          </a:prstGeom>
          <a:noFill/>
          <a:ln/>
        </p:spPr>
        <p:txBody>
          <a:bodyPr wrap="none" lIns="0" tIns="0" rIns="0" bIns="0" rtlCol="0" anchor="t"/>
          <a:lstStyle/>
          <a:p>
            <a:pPr marL="0" indent="0" algn="l">
              <a:lnSpc>
                <a:spcPts val="4050"/>
              </a:lnSpc>
              <a:buNone/>
            </a:pPr>
            <a:r>
              <a:rPr lang="en-US" sz="2800" b="1" dirty="0">
                <a:latin typeface="Times New Roman" panose="02020603050405020304" pitchFamily="18" charset="0"/>
                <a:ea typeface="Barlow Bold" pitchFamily="34" charset="-122"/>
                <a:cs typeface="Times New Roman" panose="02020603050405020304" pitchFamily="18" charset="0"/>
              </a:rPr>
              <a:t>1</a:t>
            </a:r>
            <a:endParaRPr lang="en-US" sz="2800" dirty="0"/>
          </a:p>
        </p:txBody>
      </p:sp>
      <p:sp>
        <p:nvSpPr>
          <p:cNvPr id="7" name="Text 4"/>
          <p:cNvSpPr/>
          <p:nvPr/>
        </p:nvSpPr>
        <p:spPr>
          <a:xfrm>
            <a:off x="9934932" y="2869287"/>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Tối ưu chiến dịch</a:t>
            </a:r>
            <a:endParaRPr lang="en-US" sz="2400" dirty="0"/>
          </a:p>
        </p:txBody>
      </p:sp>
      <p:sp>
        <p:nvSpPr>
          <p:cNvPr id="8" name="Text 5"/>
          <p:cNvSpPr/>
          <p:nvPr/>
        </p:nvSpPr>
        <p:spPr>
          <a:xfrm>
            <a:off x="9934932" y="3355419"/>
            <a:ext cx="3937159"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AI hỗ trợ tối ưu khuyến mãi và marketing.</a:t>
            </a:r>
            <a:endParaRPr lang="en-US" dirty="0"/>
          </a:p>
        </p:txBody>
      </p:sp>
      <p:pic>
        <p:nvPicPr>
          <p:cNvPr id="9" name="Image 1" descr="preencoded.png"/>
          <p:cNvPicPr>
            <a:picLocks noChangeAspect="1"/>
          </p:cNvPicPr>
          <p:nvPr/>
        </p:nvPicPr>
        <p:blipFill>
          <a:blip r:embed="rId4"/>
          <a:stretch>
            <a:fillRect/>
          </a:stretch>
        </p:blipFill>
        <p:spPr>
          <a:xfrm>
            <a:off x="5020270" y="2392918"/>
            <a:ext cx="4589740" cy="4589740"/>
          </a:xfrm>
          <a:prstGeom prst="rect">
            <a:avLst/>
          </a:prstGeom>
        </p:spPr>
      </p:pic>
      <p:sp>
        <p:nvSpPr>
          <p:cNvPr id="10" name="Text 6"/>
          <p:cNvSpPr/>
          <p:nvPr/>
        </p:nvSpPr>
        <p:spPr>
          <a:xfrm>
            <a:off x="8183463" y="3252728"/>
            <a:ext cx="324088" cy="405170"/>
          </a:xfrm>
          <a:prstGeom prst="rect">
            <a:avLst/>
          </a:prstGeom>
          <a:noFill/>
          <a:ln/>
        </p:spPr>
        <p:txBody>
          <a:bodyPr wrap="none" lIns="0" tIns="0" rIns="0" bIns="0" rtlCol="0" anchor="t"/>
          <a:lstStyle/>
          <a:p>
            <a:pPr marL="0" indent="0" algn="l">
              <a:lnSpc>
                <a:spcPts val="4050"/>
              </a:lnSpc>
              <a:buNone/>
            </a:pPr>
            <a:r>
              <a:rPr lang="en-US" sz="2800" b="1" dirty="0">
                <a:latin typeface="Times New Roman" panose="02020603050405020304" pitchFamily="18" charset="0"/>
                <a:ea typeface="Barlow Bold" pitchFamily="34" charset="-122"/>
                <a:cs typeface="Times New Roman" panose="02020603050405020304" pitchFamily="18" charset="0"/>
              </a:rPr>
              <a:t>2</a:t>
            </a:r>
            <a:endParaRPr lang="en-US" sz="2800" dirty="0"/>
          </a:p>
        </p:txBody>
      </p:sp>
      <p:sp>
        <p:nvSpPr>
          <p:cNvPr id="11" name="Text 7"/>
          <p:cNvSpPr/>
          <p:nvPr/>
        </p:nvSpPr>
        <p:spPr>
          <a:xfrm>
            <a:off x="9934932" y="5326618"/>
            <a:ext cx="28507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Ứng dụng di động</a:t>
            </a:r>
            <a:endParaRPr lang="en-US" sz="2400" dirty="0"/>
          </a:p>
        </p:txBody>
      </p:sp>
      <p:sp>
        <p:nvSpPr>
          <p:cNvPr id="12" name="Text 8"/>
          <p:cNvSpPr/>
          <p:nvPr/>
        </p:nvSpPr>
        <p:spPr>
          <a:xfrm>
            <a:off x="9934932" y="5812750"/>
            <a:ext cx="3937159" cy="693420"/>
          </a:xfrm>
          <a:prstGeom prst="rect">
            <a:avLst/>
          </a:prstGeom>
          <a:noFill/>
          <a:ln/>
        </p:spPr>
        <p:txBody>
          <a:bodyPr wrap="squar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Hỗ trợ mua hàng mọi lúc qua Android và iOS.</a:t>
            </a:r>
            <a:endParaRPr lang="en-US" dirty="0"/>
          </a:p>
        </p:txBody>
      </p:sp>
      <p:pic>
        <p:nvPicPr>
          <p:cNvPr id="13" name="Image 2" descr="preencoded.png"/>
          <p:cNvPicPr>
            <a:picLocks noChangeAspect="1"/>
          </p:cNvPicPr>
          <p:nvPr/>
        </p:nvPicPr>
        <p:blipFill>
          <a:blip r:embed="rId5"/>
          <a:stretch>
            <a:fillRect/>
          </a:stretch>
        </p:blipFill>
        <p:spPr>
          <a:xfrm>
            <a:off x="5020270" y="2392918"/>
            <a:ext cx="4589740" cy="4589740"/>
          </a:xfrm>
          <a:prstGeom prst="rect">
            <a:avLst/>
          </a:prstGeom>
        </p:spPr>
      </p:pic>
      <p:sp>
        <p:nvSpPr>
          <p:cNvPr id="14" name="Text 9"/>
          <p:cNvSpPr/>
          <p:nvPr/>
        </p:nvSpPr>
        <p:spPr>
          <a:xfrm>
            <a:off x="7705070" y="5993666"/>
            <a:ext cx="324088" cy="405170"/>
          </a:xfrm>
          <a:prstGeom prst="rect">
            <a:avLst/>
          </a:prstGeom>
          <a:noFill/>
          <a:ln/>
        </p:spPr>
        <p:txBody>
          <a:bodyPr wrap="none" lIns="0" tIns="0" rIns="0" bIns="0" rtlCol="0" anchor="t"/>
          <a:lstStyle/>
          <a:p>
            <a:pPr marL="0" indent="0" algn="l">
              <a:lnSpc>
                <a:spcPts val="4050"/>
              </a:lnSpc>
              <a:buNone/>
            </a:pPr>
            <a:r>
              <a:rPr lang="en-US" sz="2800" b="1" dirty="0">
                <a:latin typeface="Times New Roman" panose="02020603050405020304" pitchFamily="18" charset="0"/>
                <a:ea typeface="Barlow Bold" pitchFamily="34" charset="-122"/>
                <a:cs typeface="Times New Roman" panose="02020603050405020304" pitchFamily="18" charset="0"/>
              </a:rPr>
              <a:t>3</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21800"/>
            <a:ext cx="6366034" cy="712708"/>
          </a:xfrm>
          <a:prstGeom prst="rect">
            <a:avLst/>
          </a:prstGeom>
          <a:noFill/>
          <a:ln/>
        </p:spPr>
        <p:txBody>
          <a:bodyPr wrap="none" lIns="0" tIns="0" rIns="0" bIns="0" rtlCol="0" anchor="t"/>
          <a:lstStyle/>
          <a:p>
            <a:pPr marL="0" indent="0" algn="l">
              <a:lnSpc>
                <a:spcPts val="5600"/>
              </a:lnSpc>
              <a:buNone/>
            </a:pPr>
            <a:r>
              <a:rPr lang="en-US" sz="4800" b="1" dirty="0">
                <a:latin typeface="Times New Roman" panose="02020603050405020304" pitchFamily="18" charset="0"/>
                <a:ea typeface="Barlow Bold" pitchFamily="34" charset="-122"/>
                <a:cs typeface="Times New Roman" panose="02020603050405020304" pitchFamily="18" charset="0"/>
              </a:rPr>
              <a:t>Tóm tắt và bước tiếp theo</a:t>
            </a:r>
            <a:endParaRPr lang="en-US" sz="4800" dirty="0"/>
          </a:p>
        </p:txBody>
      </p:sp>
      <p:sp>
        <p:nvSpPr>
          <p:cNvPr id="4" name="Shape 1"/>
          <p:cNvSpPr/>
          <p:nvPr/>
        </p:nvSpPr>
        <p:spPr>
          <a:xfrm>
            <a:off x="758309" y="3059430"/>
            <a:ext cx="162401" cy="832842"/>
          </a:xfrm>
          <a:prstGeom prst="roundRect">
            <a:avLst>
              <a:gd name="adj" fmla="val 12007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5" name="Text 2"/>
          <p:cNvSpPr/>
          <p:nvPr/>
        </p:nvSpPr>
        <p:spPr>
          <a:xfrm>
            <a:off x="1245632" y="3059430"/>
            <a:ext cx="345269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Hoàn thiện tích hợp đa kênh</a:t>
            </a:r>
            <a:endParaRPr lang="en-US" sz="2400" dirty="0"/>
          </a:p>
        </p:txBody>
      </p:sp>
      <p:sp>
        <p:nvSpPr>
          <p:cNvPr id="6" name="Text 3"/>
          <p:cNvSpPr/>
          <p:nvPr/>
        </p:nvSpPr>
        <p:spPr>
          <a:xfrm>
            <a:off x="1245632" y="3545562"/>
            <a:ext cx="7140059"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Kết nối thực tế với các sàn TMĐT lớn.</a:t>
            </a:r>
            <a:endParaRPr lang="en-US" dirty="0"/>
          </a:p>
        </p:txBody>
      </p:sp>
      <p:sp>
        <p:nvSpPr>
          <p:cNvPr id="7" name="Shape 4"/>
          <p:cNvSpPr/>
          <p:nvPr/>
        </p:nvSpPr>
        <p:spPr>
          <a:xfrm>
            <a:off x="1083231" y="4108847"/>
            <a:ext cx="162401" cy="832842"/>
          </a:xfrm>
          <a:prstGeom prst="roundRect">
            <a:avLst>
              <a:gd name="adj" fmla="val 12007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8" name="Text 5"/>
          <p:cNvSpPr/>
          <p:nvPr/>
        </p:nvSpPr>
        <p:spPr>
          <a:xfrm>
            <a:off x="1570553" y="4108847"/>
            <a:ext cx="3650813"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Nâng cấp báo cáo và bảo mật</a:t>
            </a:r>
            <a:endParaRPr lang="en-US" sz="2400" dirty="0"/>
          </a:p>
        </p:txBody>
      </p:sp>
      <p:sp>
        <p:nvSpPr>
          <p:cNvPr id="9" name="Text 6"/>
          <p:cNvSpPr/>
          <p:nvPr/>
        </p:nvSpPr>
        <p:spPr>
          <a:xfrm>
            <a:off x="1570553" y="4594979"/>
            <a:ext cx="6815138"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Thêm dashboard và phân quyền chi tiết.</a:t>
            </a:r>
            <a:endParaRPr lang="en-US" dirty="0"/>
          </a:p>
        </p:txBody>
      </p:sp>
      <p:sp>
        <p:nvSpPr>
          <p:cNvPr id="10" name="Shape 7"/>
          <p:cNvSpPr/>
          <p:nvPr/>
        </p:nvSpPr>
        <p:spPr>
          <a:xfrm>
            <a:off x="1408271" y="5158264"/>
            <a:ext cx="162401" cy="832842"/>
          </a:xfrm>
          <a:prstGeom prst="roundRect">
            <a:avLst>
              <a:gd name="adj" fmla="val 120071"/>
            </a:avLst>
          </a:prstGeom>
          <a:solidFill>
            <a:srgbClr val="EEEFF5"/>
          </a:solidFill>
          <a:ln/>
          <a:effectLst>
            <a:outerShdw blurRad="53340" dist="26670" dir="13500000" algn="bl" rotWithShape="0">
              <a:srgbClr val="FFFFFF">
                <a:alpha val="70000"/>
              </a:srgbClr>
            </a:outerShdw>
          </a:effectLst>
        </p:spPr>
        <p:txBody>
          <a:bodyPr/>
          <a:lstStyle/>
          <a:p>
            <a:endParaRPr lang="en-US" sz="2000"/>
          </a:p>
        </p:txBody>
      </p:sp>
      <p:sp>
        <p:nvSpPr>
          <p:cNvPr id="11" name="Text 8"/>
          <p:cNvSpPr/>
          <p:nvPr/>
        </p:nvSpPr>
        <p:spPr>
          <a:xfrm>
            <a:off x="1895594" y="5158264"/>
            <a:ext cx="4110514" cy="356235"/>
          </a:xfrm>
          <a:prstGeom prst="rect">
            <a:avLst/>
          </a:prstGeom>
          <a:noFill/>
          <a:ln/>
        </p:spPr>
        <p:txBody>
          <a:bodyPr wrap="none" lIns="0" tIns="0" rIns="0" bIns="0" rtlCol="0" anchor="t"/>
          <a:lstStyle/>
          <a:p>
            <a:pPr marL="0" indent="0" algn="l">
              <a:lnSpc>
                <a:spcPts val="2800"/>
              </a:lnSpc>
              <a:buNone/>
            </a:pPr>
            <a:r>
              <a:rPr lang="en-US" sz="2400" b="1" dirty="0">
                <a:latin typeface="Times New Roman" panose="02020603050405020304" pitchFamily="18" charset="0"/>
                <a:ea typeface="Barlow Bold" pitchFamily="34" charset="-122"/>
                <a:cs typeface="Times New Roman" panose="02020603050405020304" pitchFamily="18" charset="0"/>
              </a:rPr>
              <a:t>Phát </a:t>
            </a:r>
            <a:r>
              <a:rPr lang="en-US" sz="2400" b="1" dirty="0" err="1">
                <a:latin typeface="Times New Roman" panose="02020603050405020304" pitchFamily="18" charset="0"/>
                <a:ea typeface="Barlow Bold" pitchFamily="34" charset="-122"/>
                <a:cs typeface="Times New Roman" panose="02020603050405020304" pitchFamily="18" charset="0"/>
              </a:rPr>
              <a:t>triển</a:t>
            </a:r>
            <a:r>
              <a:rPr lang="en-US" sz="2400" b="1" dirty="0">
                <a:latin typeface="Times New Roman" panose="02020603050405020304" pitchFamily="18" charset="0"/>
                <a:ea typeface="Barlow Bold" pitchFamily="34" charset="-122"/>
                <a:cs typeface="Times New Roman" panose="02020603050405020304" pitchFamily="18" charset="0"/>
              </a:rPr>
              <a:t> AI và ứng dụng di động</a:t>
            </a:r>
            <a:endParaRPr lang="en-US" sz="2400" dirty="0"/>
          </a:p>
        </p:txBody>
      </p:sp>
      <p:sp>
        <p:nvSpPr>
          <p:cNvPr id="12" name="Text 9"/>
          <p:cNvSpPr/>
          <p:nvPr/>
        </p:nvSpPr>
        <p:spPr>
          <a:xfrm>
            <a:off x="1895594" y="5644396"/>
            <a:ext cx="6490097" cy="346710"/>
          </a:xfrm>
          <a:prstGeom prst="rect">
            <a:avLst/>
          </a:prstGeom>
          <a:noFill/>
          <a:ln/>
        </p:spPr>
        <p:txBody>
          <a:bodyPr wrap="none" lIns="0" tIns="0" rIns="0" bIns="0" rtlCol="0" anchor="t"/>
          <a:lstStyle/>
          <a:p>
            <a:pPr marL="0" indent="0" algn="l">
              <a:lnSpc>
                <a:spcPts val="2700"/>
              </a:lnSpc>
              <a:buNone/>
            </a:pPr>
            <a:r>
              <a:rPr lang="en-US" dirty="0">
                <a:latin typeface="Times New Roman" panose="02020603050405020304" pitchFamily="18" charset="0"/>
                <a:ea typeface="Montserrat" pitchFamily="34" charset="-122"/>
                <a:cs typeface="Times New Roman" panose="02020603050405020304" pitchFamily="18" charset="0"/>
              </a:rPr>
              <a:t>Tăng trải nghiệm người dùng và mở rộng thị trường.</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2119"/>
            <a:ext cx="11477982" cy="708779"/>
          </a:xfrm>
          <a:prstGeom prst="rect">
            <a:avLst/>
          </a:prstGeom>
          <a:noFill/>
          <a:ln/>
        </p:spPr>
        <p:txBody>
          <a:bodyPr wrap="none" lIns="0" tIns="0" rIns="0" bIns="0" rtlCol="0" anchor="t"/>
          <a:lstStyle/>
          <a:p>
            <a:pPr marL="0" indent="0" algn="l">
              <a:lnSpc>
                <a:spcPts val="5550"/>
              </a:lnSpc>
              <a:buNone/>
            </a:pPr>
            <a:r>
              <a:rPr lang="en-US" sz="4800" b="1" dirty="0">
                <a:latin typeface="Times New Roman" panose="02020603050405020304" pitchFamily="18" charset="0"/>
                <a:ea typeface="Inter Bold" pitchFamily="34" charset="-122"/>
                <a:cs typeface="Times New Roman" panose="02020603050405020304" pitchFamily="18" charset="0"/>
              </a:rPr>
              <a:t>Giải Pháp Hệ Thống Bán Hàng Trực Tuyến</a:t>
            </a:r>
            <a:endParaRPr lang="en-US" sz="4800" dirty="0"/>
          </a:p>
        </p:txBody>
      </p:sp>
      <p:sp>
        <p:nvSpPr>
          <p:cNvPr id="3" name="Text 1"/>
          <p:cNvSpPr/>
          <p:nvPr/>
        </p:nvSpPr>
        <p:spPr>
          <a:xfrm>
            <a:off x="793790" y="2987873"/>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Quản lý đồng bộ</a:t>
            </a:r>
            <a:endParaRPr lang="en-US" sz="2400" dirty="0"/>
          </a:p>
        </p:txBody>
      </p:sp>
      <p:sp>
        <p:nvSpPr>
          <p:cNvPr id="4" name="Text 2"/>
          <p:cNvSpPr/>
          <p:nvPr/>
        </p:nvSpPr>
        <p:spPr>
          <a:xfrm>
            <a:off x="793790" y="3569018"/>
            <a:ext cx="3978116" cy="1451610"/>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Thông tin sản phẩm, đơn hàng và khách hàng được cập nhật theo thời gian thực, giảm sai sót và nâng cao hiệu quả.</a:t>
            </a:r>
            <a:endParaRPr lang="en-US" dirty="0"/>
          </a:p>
        </p:txBody>
      </p:sp>
      <p:sp>
        <p:nvSpPr>
          <p:cNvPr id="5" name="Text 3"/>
          <p:cNvSpPr/>
          <p:nvPr/>
        </p:nvSpPr>
        <p:spPr>
          <a:xfrm>
            <a:off x="793790" y="5224701"/>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Sản phẩm có mô tả chi tiết, kích thước, màu sắc, giá và hình ảnh minh họa.</a:t>
            </a:r>
            <a:endParaRPr lang="en-US" dirty="0"/>
          </a:p>
        </p:txBody>
      </p:sp>
      <p:sp>
        <p:nvSpPr>
          <p:cNvPr id="6" name="Text 4"/>
          <p:cNvSpPr/>
          <p:nvPr/>
        </p:nvSpPr>
        <p:spPr>
          <a:xfrm>
            <a:off x="5332928" y="2987873"/>
            <a:ext cx="3024664"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Tự động hóa quy trình</a:t>
            </a:r>
            <a:endParaRPr lang="en-US" sz="2400" dirty="0"/>
          </a:p>
        </p:txBody>
      </p:sp>
      <p:sp>
        <p:nvSpPr>
          <p:cNvPr id="7" name="Text 5"/>
          <p:cNvSpPr/>
          <p:nvPr/>
        </p:nvSpPr>
        <p:spPr>
          <a:xfrm>
            <a:off x="5332928" y="3569018"/>
            <a:ext cx="3978116" cy="725805"/>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Khách hàng dễ dàng thêm sản phẩm vào giỏ hàng và đặt hàng trực tuyến.</a:t>
            </a:r>
            <a:endParaRPr lang="en-US" dirty="0"/>
          </a:p>
        </p:txBody>
      </p:sp>
      <p:sp>
        <p:nvSpPr>
          <p:cNvPr id="8" name="Text 6"/>
          <p:cNvSpPr/>
          <p:nvPr/>
        </p:nvSpPr>
        <p:spPr>
          <a:xfrm>
            <a:off x="5332928" y="4498896"/>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Hệ thống quản lý kho tự động theo dõi số lượng và cảnh báo tồn kho thấp.</a:t>
            </a:r>
            <a:endParaRPr lang="en-US" dirty="0"/>
          </a:p>
        </p:txBody>
      </p:sp>
      <p:sp>
        <p:nvSpPr>
          <p:cNvPr id="9" name="Text 7"/>
          <p:cNvSpPr/>
          <p:nvPr/>
        </p:nvSpPr>
        <p:spPr>
          <a:xfrm>
            <a:off x="9872067" y="2987873"/>
            <a:ext cx="3978116" cy="708660"/>
          </a:xfrm>
          <a:prstGeom prst="rect">
            <a:avLst/>
          </a:prstGeom>
          <a:noFill/>
          <a:ln/>
        </p:spPr>
        <p:txBody>
          <a:bodyPr wrap="squar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Nâng cao trải nghiệm khách hàng</a:t>
            </a:r>
            <a:endParaRPr lang="en-US" sz="2400" dirty="0"/>
          </a:p>
        </p:txBody>
      </p:sp>
      <p:sp>
        <p:nvSpPr>
          <p:cNvPr id="10" name="Text 8"/>
          <p:cNvSpPr/>
          <p:nvPr/>
        </p:nvSpPr>
        <p:spPr>
          <a:xfrm>
            <a:off x="9872067" y="3923348"/>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Giao diện thân thiện, dễ sử dụng, hỗ trợ tìm kiếm, lọc sản phẩm và theo dõi lịch sử đơn hàng.</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162" y="998934"/>
            <a:ext cx="7578090" cy="643890"/>
          </a:xfrm>
          <a:prstGeom prst="rect">
            <a:avLst/>
          </a:prstGeom>
          <a:noFill/>
          <a:ln/>
        </p:spPr>
        <p:txBody>
          <a:bodyPr wrap="none" lIns="0" tIns="0" rIns="0" bIns="0" rtlCol="0" anchor="t"/>
          <a:lstStyle/>
          <a:p>
            <a:pPr marL="0" indent="0" algn="l">
              <a:lnSpc>
                <a:spcPts val="5050"/>
              </a:lnSpc>
              <a:buNone/>
            </a:pPr>
            <a:r>
              <a:rPr lang="en-US" sz="4400" b="1" dirty="0">
                <a:latin typeface="Times New Roman" panose="02020603050405020304" pitchFamily="18" charset="0"/>
                <a:ea typeface="Inter Bold" pitchFamily="34" charset="-122"/>
                <a:cs typeface="Times New Roman" panose="02020603050405020304" pitchFamily="18" charset="0"/>
              </a:rPr>
              <a:t>Mục Tiêu Phát Triển Hệ Thống</a:t>
            </a:r>
            <a:endParaRPr lang="en-US" sz="4400" dirty="0"/>
          </a:p>
        </p:txBody>
      </p:sp>
      <p:sp>
        <p:nvSpPr>
          <p:cNvPr id="4" name="Shape 1"/>
          <p:cNvSpPr/>
          <p:nvPr/>
        </p:nvSpPr>
        <p:spPr>
          <a:xfrm>
            <a:off x="721162" y="1951792"/>
            <a:ext cx="463510" cy="463510"/>
          </a:xfrm>
          <a:prstGeom prst="roundRect">
            <a:avLst>
              <a:gd name="adj" fmla="val 18671"/>
            </a:avLst>
          </a:prstGeom>
          <a:solidFill>
            <a:srgbClr val="DADBF1"/>
          </a:solidFill>
          <a:ln w="7620">
            <a:solidFill>
              <a:srgbClr val="C0C1D7"/>
            </a:solidFill>
            <a:prstDash val="solid"/>
          </a:ln>
        </p:spPr>
        <p:txBody>
          <a:bodyPr/>
          <a:lstStyle/>
          <a:p>
            <a:endParaRPr lang="en-US" sz="2000"/>
          </a:p>
        </p:txBody>
      </p:sp>
      <p:sp>
        <p:nvSpPr>
          <p:cNvPr id="5" name="Text 2"/>
          <p:cNvSpPr/>
          <p:nvPr/>
        </p:nvSpPr>
        <p:spPr>
          <a:xfrm>
            <a:off x="1390650" y="2022515"/>
            <a:ext cx="3978473" cy="321826"/>
          </a:xfrm>
          <a:prstGeom prst="rect">
            <a:avLst/>
          </a:prstGeom>
          <a:noFill/>
          <a:ln/>
        </p:spPr>
        <p:txBody>
          <a:bodyPr wrap="none" lIns="0" tIns="0" rIns="0" bIns="0" rtlCol="0" anchor="t"/>
          <a:lstStyle/>
          <a:p>
            <a:pPr marL="0" indent="0" algn="l">
              <a:lnSpc>
                <a:spcPts val="2500"/>
              </a:lnSpc>
              <a:buNone/>
            </a:pPr>
            <a:r>
              <a:rPr lang="en-US" sz="2400" b="1" dirty="0">
                <a:latin typeface="Times New Roman" panose="02020603050405020304" pitchFamily="18" charset="0"/>
                <a:ea typeface="Inter Bold" pitchFamily="34" charset="-122"/>
                <a:cs typeface="Times New Roman" panose="02020603050405020304" pitchFamily="18" charset="0"/>
              </a:rPr>
              <a:t>Tự động hóa quy trình bán hàng</a:t>
            </a:r>
            <a:endParaRPr lang="en-US" sz="2400" dirty="0"/>
          </a:p>
        </p:txBody>
      </p:sp>
      <p:sp>
        <p:nvSpPr>
          <p:cNvPr id="6" name="Text 3"/>
          <p:cNvSpPr/>
          <p:nvPr/>
        </p:nvSpPr>
        <p:spPr>
          <a:xfrm>
            <a:off x="1390650" y="2467928"/>
            <a:ext cx="7032188" cy="659368"/>
          </a:xfrm>
          <a:prstGeom prst="rect">
            <a:avLst/>
          </a:prstGeom>
          <a:noFill/>
          <a:ln/>
        </p:spPr>
        <p:txBody>
          <a:bodyPr wrap="square" lIns="0" tIns="0" rIns="0" bIns="0" rtlCol="0" anchor="t"/>
          <a:lstStyle/>
          <a:p>
            <a:pPr marL="0" indent="0" algn="l">
              <a:lnSpc>
                <a:spcPts val="2550"/>
              </a:lnSpc>
              <a:buNone/>
            </a:pPr>
            <a:r>
              <a:rPr lang="en-US" dirty="0">
                <a:latin typeface="Times New Roman" panose="02020603050405020304" pitchFamily="18" charset="0"/>
                <a:ea typeface="Inter" pitchFamily="34" charset="-122"/>
                <a:cs typeface="Times New Roman" panose="02020603050405020304" pitchFamily="18" charset="0"/>
              </a:rPr>
              <a:t>Từ xem sản phẩm đến hoàn tất đơn hàng, toàn bộ quy trình được tự động hóa.</a:t>
            </a:r>
            <a:endParaRPr lang="en-US" dirty="0"/>
          </a:p>
        </p:txBody>
      </p:sp>
      <p:sp>
        <p:nvSpPr>
          <p:cNvPr id="7" name="Shape 4"/>
          <p:cNvSpPr/>
          <p:nvPr/>
        </p:nvSpPr>
        <p:spPr>
          <a:xfrm>
            <a:off x="721162" y="3539371"/>
            <a:ext cx="463510" cy="463510"/>
          </a:xfrm>
          <a:prstGeom prst="roundRect">
            <a:avLst>
              <a:gd name="adj" fmla="val 18671"/>
            </a:avLst>
          </a:prstGeom>
          <a:solidFill>
            <a:srgbClr val="DADBF1"/>
          </a:solidFill>
          <a:ln w="7620">
            <a:solidFill>
              <a:srgbClr val="C0C1D7"/>
            </a:solidFill>
            <a:prstDash val="solid"/>
          </a:ln>
        </p:spPr>
        <p:txBody>
          <a:bodyPr/>
          <a:lstStyle/>
          <a:p>
            <a:endParaRPr lang="en-US" sz="2000"/>
          </a:p>
        </p:txBody>
      </p:sp>
      <p:sp>
        <p:nvSpPr>
          <p:cNvPr id="8" name="Text 5"/>
          <p:cNvSpPr/>
          <p:nvPr/>
        </p:nvSpPr>
        <p:spPr>
          <a:xfrm>
            <a:off x="1390650" y="3610094"/>
            <a:ext cx="2575560" cy="321826"/>
          </a:xfrm>
          <a:prstGeom prst="rect">
            <a:avLst/>
          </a:prstGeom>
          <a:noFill/>
          <a:ln/>
        </p:spPr>
        <p:txBody>
          <a:bodyPr wrap="none" lIns="0" tIns="0" rIns="0" bIns="0" rtlCol="0" anchor="t"/>
          <a:lstStyle/>
          <a:p>
            <a:pPr marL="0" indent="0" algn="l">
              <a:lnSpc>
                <a:spcPts val="2500"/>
              </a:lnSpc>
              <a:buNone/>
            </a:pPr>
            <a:r>
              <a:rPr lang="en-US" sz="2400" b="1" dirty="0">
                <a:latin typeface="Times New Roman" panose="02020603050405020304" pitchFamily="18" charset="0"/>
                <a:ea typeface="Inter Bold" pitchFamily="34" charset="-122"/>
                <a:cs typeface="Times New Roman" panose="02020603050405020304" pitchFamily="18" charset="0"/>
              </a:rPr>
              <a:t>Quản lý hiệu quả</a:t>
            </a:r>
            <a:endParaRPr lang="en-US" sz="2400" dirty="0"/>
          </a:p>
        </p:txBody>
      </p:sp>
      <p:sp>
        <p:nvSpPr>
          <p:cNvPr id="9" name="Text 6"/>
          <p:cNvSpPr/>
          <p:nvPr/>
        </p:nvSpPr>
        <p:spPr>
          <a:xfrm>
            <a:off x="1390650" y="4055507"/>
            <a:ext cx="7032188" cy="329684"/>
          </a:xfrm>
          <a:prstGeom prst="rect">
            <a:avLst/>
          </a:prstGeom>
          <a:noFill/>
          <a:ln/>
        </p:spPr>
        <p:txBody>
          <a:bodyPr wrap="none" lIns="0" tIns="0" rIns="0" bIns="0" rtlCol="0" anchor="t"/>
          <a:lstStyle/>
          <a:p>
            <a:pPr marL="0" indent="0" algn="l">
              <a:lnSpc>
                <a:spcPts val="2550"/>
              </a:lnSpc>
              <a:buNone/>
            </a:pPr>
            <a:r>
              <a:rPr lang="en-US" dirty="0">
                <a:latin typeface="Times New Roman" panose="02020603050405020304" pitchFamily="18" charset="0"/>
                <a:ea typeface="Inter" pitchFamily="34" charset="-122"/>
                <a:cs typeface="Times New Roman" panose="02020603050405020304" pitchFamily="18" charset="0"/>
              </a:rPr>
              <a:t>Quản lý kho, đơn hàng và khách hàng một cách chính xác và đồng bộ.</a:t>
            </a:r>
            <a:endParaRPr lang="en-US" dirty="0"/>
          </a:p>
        </p:txBody>
      </p:sp>
      <p:sp>
        <p:nvSpPr>
          <p:cNvPr id="10" name="Shape 7"/>
          <p:cNvSpPr/>
          <p:nvPr/>
        </p:nvSpPr>
        <p:spPr>
          <a:xfrm>
            <a:off x="721162" y="4797266"/>
            <a:ext cx="463510" cy="463510"/>
          </a:xfrm>
          <a:prstGeom prst="roundRect">
            <a:avLst>
              <a:gd name="adj" fmla="val 18671"/>
            </a:avLst>
          </a:prstGeom>
          <a:solidFill>
            <a:srgbClr val="DADBF1"/>
          </a:solidFill>
          <a:ln w="7620">
            <a:solidFill>
              <a:srgbClr val="C0C1D7"/>
            </a:solidFill>
            <a:prstDash val="solid"/>
          </a:ln>
        </p:spPr>
        <p:txBody>
          <a:bodyPr/>
          <a:lstStyle/>
          <a:p>
            <a:endParaRPr lang="en-US" sz="2000"/>
          </a:p>
        </p:txBody>
      </p:sp>
      <p:sp>
        <p:nvSpPr>
          <p:cNvPr id="11" name="Text 8"/>
          <p:cNvSpPr/>
          <p:nvPr/>
        </p:nvSpPr>
        <p:spPr>
          <a:xfrm>
            <a:off x="1390650" y="4867989"/>
            <a:ext cx="2575560" cy="321826"/>
          </a:xfrm>
          <a:prstGeom prst="rect">
            <a:avLst/>
          </a:prstGeom>
          <a:noFill/>
          <a:ln/>
        </p:spPr>
        <p:txBody>
          <a:bodyPr wrap="none" lIns="0" tIns="0" rIns="0" bIns="0" rtlCol="0" anchor="t"/>
          <a:lstStyle/>
          <a:p>
            <a:pPr marL="0" indent="0" algn="l">
              <a:lnSpc>
                <a:spcPts val="2500"/>
              </a:lnSpc>
              <a:buNone/>
            </a:pPr>
            <a:r>
              <a:rPr lang="en-US" sz="2400" b="1" dirty="0">
                <a:latin typeface="Times New Roman" panose="02020603050405020304" pitchFamily="18" charset="0"/>
                <a:ea typeface="Inter Bold" pitchFamily="34" charset="-122"/>
                <a:cs typeface="Times New Roman" panose="02020603050405020304" pitchFamily="18" charset="0"/>
              </a:rPr>
              <a:t>Bán hàng đa kênh</a:t>
            </a:r>
            <a:endParaRPr lang="en-US" sz="2400" dirty="0"/>
          </a:p>
        </p:txBody>
      </p:sp>
      <p:sp>
        <p:nvSpPr>
          <p:cNvPr id="12" name="Text 9"/>
          <p:cNvSpPr/>
          <p:nvPr/>
        </p:nvSpPr>
        <p:spPr>
          <a:xfrm>
            <a:off x="1390650" y="5313402"/>
            <a:ext cx="7032188" cy="329684"/>
          </a:xfrm>
          <a:prstGeom prst="rect">
            <a:avLst/>
          </a:prstGeom>
          <a:noFill/>
          <a:ln/>
        </p:spPr>
        <p:txBody>
          <a:bodyPr wrap="none" lIns="0" tIns="0" rIns="0" bIns="0" rtlCol="0" anchor="t"/>
          <a:lstStyle/>
          <a:p>
            <a:pPr marL="0" indent="0" algn="l">
              <a:lnSpc>
                <a:spcPts val="2550"/>
              </a:lnSpc>
              <a:buNone/>
            </a:pPr>
            <a:r>
              <a:rPr lang="en-US" dirty="0">
                <a:latin typeface="Times New Roman" panose="02020603050405020304" pitchFamily="18" charset="0"/>
                <a:ea typeface="Inter" pitchFamily="34" charset="-122"/>
                <a:cs typeface="Times New Roman" panose="02020603050405020304" pitchFamily="18" charset="0"/>
              </a:rPr>
              <a:t>Mở rộng khả năng tiếp cận khách hàng qua nhiều kênh khác nhau.</a:t>
            </a:r>
            <a:endParaRPr lang="en-US" dirty="0"/>
          </a:p>
        </p:txBody>
      </p:sp>
      <p:sp>
        <p:nvSpPr>
          <p:cNvPr id="13" name="Shape 10"/>
          <p:cNvSpPr/>
          <p:nvPr/>
        </p:nvSpPr>
        <p:spPr>
          <a:xfrm>
            <a:off x="721162" y="6055162"/>
            <a:ext cx="463510" cy="463510"/>
          </a:xfrm>
          <a:prstGeom prst="roundRect">
            <a:avLst>
              <a:gd name="adj" fmla="val 18671"/>
            </a:avLst>
          </a:prstGeom>
          <a:solidFill>
            <a:srgbClr val="DADBF1"/>
          </a:solidFill>
          <a:ln w="7620">
            <a:solidFill>
              <a:srgbClr val="C0C1D7"/>
            </a:solidFill>
            <a:prstDash val="solid"/>
          </a:ln>
        </p:spPr>
        <p:txBody>
          <a:bodyPr/>
          <a:lstStyle/>
          <a:p>
            <a:endParaRPr lang="en-US" sz="2000"/>
          </a:p>
        </p:txBody>
      </p:sp>
      <p:sp>
        <p:nvSpPr>
          <p:cNvPr id="14" name="Text 11"/>
          <p:cNvSpPr/>
          <p:nvPr/>
        </p:nvSpPr>
        <p:spPr>
          <a:xfrm>
            <a:off x="1390650" y="6125885"/>
            <a:ext cx="4195882" cy="321826"/>
          </a:xfrm>
          <a:prstGeom prst="rect">
            <a:avLst/>
          </a:prstGeom>
          <a:noFill/>
          <a:ln/>
        </p:spPr>
        <p:txBody>
          <a:bodyPr wrap="none" lIns="0" tIns="0" rIns="0" bIns="0" rtlCol="0" anchor="t"/>
          <a:lstStyle/>
          <a:p>
            <a:pPr marL="0" indent="0" algn="l">
              <a:lnSpc>
                <a:spcPts val="2500"/>
              </a:lnSpc>
              <a:buNone/>
            </a:pPr>
            <a:r>
              <a:rPr lang="en-US" sz="2400" b="1" dirty="0">
                <a:latin typeface="Times New Roman" panose="02020603050405020304" pitchFamily="18" charset="0"/>
                <a:ea typeface="Inter Bold" pitchFamily="34" charset="-122"/>
                <a:cs typeface="Times New Roman" panose="02020603050405020304" pitchFamily="18" charset="0"/>
              </a:rPr>
              <a:t>Nâng cao trải nghiệm khách hàng</a:t>
            </a:r>
            <a:endParaRPr lang="en-US" sz="2400" dirty="0"/>
          </a:p>
        </p:txBody>
      </p:sp>
      <p:sp>
        <p:nvSpPr>
          <p:cNvPr id="15" name="Text 12"/>
          <p:cNvSpPr/>
          <p:nvPr/>
        </p:nvSpPr>
        <p:spPr>
          <a:xfrm>
            <a:off x="1390650" y="6571298"/>
            <a:ext cx="7032188" cy="659368"/>
          </a:xfrm>
          <a:prstGeom prst="rect">
            <a:avLst/>
          </a:prstGeom>
          <a:noFill/>
          <a:ln/>
        </p:spPr>
        <p:txBody>
          <a:bodyPr wrap="square" lIns="0" tIns="0" rIns="0" bIns="0" rtlCol="0" anchor="t"/>
          <a:lstStyle/>
          <a:p>
            <a:pPr marL="0" indent="0" algn="l">
              <a:lnSpc>
                <a:spcPts val="2550"/>
              </a:lnSpc>
              <a:buNone/>
            </a:pPr>
            <a:r>
              <a:rPr lang="en-US" dirty="0">
                <a:latin typeface="Times New Roman" panose="02020603050405020304" pitchFamily="18" charset="0"/>
                <a:ea typeface="Inter" pitchFamily="34" charset="-122"/>
                <a:cs typeface="Times New Roman" panose="02020603050405020304" pitchFamily="18" charset="0"/>
              </a:rPr>
              <a:t>Tính năng tìm kiếm nhanh, lọc sản phẩm và chương trình khuyến mãi hấp dẫn.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01954"/>
            <a:ext cx="8909209" cy="708779"/>
          </a:xfrm>
          <a:prstGeom prst="rect">
            <a:avLst/>
          </a:prstGeom>
          <a:noFill/>
          <a:ln/>
        </p:spPr>
        <p:txBody>
          <a:bodyPr wrap="none" lIns="0" tIns="0" rIns="0" bIns="0" rtlCol="0" anchor="t"/>
          <a:lstStyle/>
          <a:p>
            <a:pPr marL="0" indent="0" algn="l">
              <a:lnSpc>
                <a:spcPts val="5550"/>
              </a:lnSpc>
              <a:buNone/>
            </a:pPr>
            <a:r>
              <a:rPr lang="en-US" sz="4800" b="1" dirty="0">
                <a:latin typeface="Times New Roman" panose="02020603050405020304" pitchFamily="18" charset="0"/>
                <a:ea typeface="Inter Bold" pitchFamily="34" charset="-122"/>
                <a:cs typeface="Times New Roman" panose="02020603050405020304" pitchFamily="18" charset="0"/>
              </a:rPr>
              <a:t>Chức Năng Chính Của Hệ Thống</a:t>
            </a:r>
            <a:endParaRPr lang="en-US" sz="4800" dirty="0"/>
          </a:p>
        </p:txBody>
      </p:sp>
      <p:sp>
        <p:nvSpPr>
          <p:cNvPr id="3" name="Text 1"/>
          <p:cNvSpPr/>
          <p:nvPr/>
        </p:nvSpPr>
        <p:spPr>
          <a:xfrm>
            <a:off x="793790" y="3577709"/>
            <a:ext cx="456878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Chức năng dành cho Khách hàng</a:t>
            </a:r>
            <a:endParaRPr lang="en-US" sz="24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Xem danh mục sản phẩm theo loại, màu sắc, giá cả</a:t>
            </a:r>
            <a:endParaRPr lang="en-US"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Tìm kiếm sản phẩm theo từ khóa</a:t>
            </a:r>
            <a:endParaRPr lang="en-US"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Quản lý giỏ hàng và đặt hàng trực tuyến</a:t>
            </a:r>
            <a:endParaRPr lang="en-US"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Xem lịch sử đơn hàng và trạng thái đơn</a:t>
            </a:r>
            <a:endParaRPr lang="en-US" dirty="0"/>
          </a:p>
        </p:txBody>
      </p:sp>
      <p:sp>
        <p:nvSpPr>
          <p:cNvPr id="8" name="Text 6"/>
          <p:cNvSpPr/>
          <p:nvPr/>
        </p:nvSpPr>
        <p:spPr>
          <a:xfrm>
            <a:off x="7599521" y="3577709"/>
            <a:ext cx="4678323"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Chức năng dành cho Quản trị viên</a:t>
            </a:r>
            <a:endParaRPr lang="en-US" sz="24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Quản lý người dùng và vai trò</a:t>
            </a:r>
            <a:endParaRPr lang="en-US"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Thêm, chỉnh sửa sản phẩm và hình ảnh</a:t>
            </a:r>
            <a:endParaRPr lang="en-US"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Quản lý danh mục và thuộc tính sản phẩm</a:t>
            </a:r>
            <a:endParaRPr lang="en-US"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latin typeface="Times New Roman" panose="02020603050405020304" pitchFamily="18" charset="0"/>
                <a:ea typeface="Inter" pitchFamily="34" charset="-122"/>
                <a:cs typeface="Times New Roman" panose="02020603050405020304" pitchFamily="18" charset="0"/>
              </a:rPr>
              <a:t>Xác nhận đơn hàng và quản lý khách hàng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6148"/>
          </a:xfrm>
          <a:prstGeom prst="rect">
            <a:avLst/>
          </a:prstGeom>
        </p:spPr>
      </p:pic>
      <p:sp>
        <p:nvSpPr>
          <p:cNvPr id="3" name="Text 0"/>
          <p:cNvSpPr/>
          <p:nvPr/>
        </p:nvSpPr>
        <p:spPr>
          <a:xfrm>
            <a:off x="669012" y="525661"/>
            <a:ext cx="7805976" cy="1194673"/>
          </a:xfrm>
          <a:prstGeom prst="rect">
            <a:avLst/>
          </a:prstGeom>
          <a:noFill/>
          <a:ln/>
        </p:spPr>
        <p:txBody>
          <a:bodyPr wrap="square" lIns="0" tIns="0" rIns="0" bIns="0" rtlCol="0" anchor="t"/>
          <a:lstStyle/>
          <a:p>
            <a:pPr marL="0" indent="0" algn="l">
              <a:lnSpc>
                <a:spcPts val="4700"/>
              </a:lnSpc>
              <a:buNone/>
            </a:pPr>
            <a:r>
              <a:rPr lang="en-US" sz="4400" b="1" dirty="0">
                <a:latin typeface="Times New Roman" panose="02020603050405020304" pitchFamily="18" charset="0"/>
                <a:ea typeface="Inter Bold" pitchFamily="34" charset="-122"/>
                <a:cs typeface="Times New Roman" panose="02020603050405020304" pitchFamily="18" charset="0"/>
              </a:rPr>
              <a:t>Yêu Cầu Phi Chức Năng Của Hệ Thống</a:t>
            </a:r>
            <a:endParaRPr lang="en-US" sz="4400" dirty="0"/>
          </a:p>
        </p:txBody>
      </p:sp>
      <p:sp>
        <p:nvSpPr>
          <p:cNvPr id="4" name="Shape 1"/>
          <p:cNvSpPr/>
          <p:nvPr/>
        </p:nvSpPr>
        <p:spPr>
          <a:xfrm>
            <a:off x="669012" y="2007037"/>
            <a:ext cx="7805976" cy="5703451"/>
          </a:xfrm>
          <a:prstGeom prst="roundRect">
            <a:avLst>
              <a:gd name="adj" fmla="val 1408"/>
            </a:avLst>
          </a:prstGeom>
          <a:noFill/>
          <a:ln w="7620">
            <a:solidFill>
              <a:srgbClr val="000000">
                <a:alpha val="8000"/>
              </a:srgbClr>
            </a:solidFill>
            <a:prstDash val="solid"/>
          </a:ln>
        </p:spPr>
        <p:txBody>
          <a:bodyPr/>
          <a:lstStyle/>
          <a:p>
            <a:endParaRPr lang="en-US" sz="2400"/>
          </a:p>
        </p:txBody>
      </p:sp>
      <p:sp>
        <p:nvSpPr>
          <p:cNvPr id="5" name="Shape 2"/>
          <p:cNvSpPr/>
          <p:nvPr/>
        </p:nvSpPr>
        <p:spPr>
          <a:xfrm>
            <a:off x="676632" y="2014657"/>
            <a:ext cx="7790736" cy="550426"/>
          </a:xfrm>
          <a:prstGeom prst="rect">
            <a:avLst/>
          </a:prstGeom>
          <a:solidFill>
            <a:srgbClr val="FFFFFF">
              <a:alpha val="4000"/>
            </a:srgbClr>
          </a:solidFill>
          <a:ln/>
        </p:spPr>
        <p:txBody>
          <a:bodyPr/>
          <a:lstStyle/>
          <a:p>
            <a:endParaRPr lang="en-US" sz="2400"/>
          </a:p>
        </p:txBody>
      </p:sp>
      <p:sp>
        <p:nvSpPr>
          <p:cNvPr id="6" name="Text 3"/>
          <p:cNvSpPr/>
          <p:nvPr/>
        </p:nvSpPr>
        <p:spPr>
          <a:xfrm>
            <a:off x="867727" y="2136934"/>
            <a:ext cx="3509367" cy="305872"/>
          </a:xfrm>
          <a:prstGeom prst="rect">
            <a:avLst/>
          </a:prstGeom>
          <a:noFill/>
          <a:ln/>
        </p:spPr>
        <p:txBody>
          <a:bodyPr wrap="none" lIns="0" tIns="0" rIns="0" bIns="0" rtlCol="0" anchor="t"/>
          <a:lstStyle/>
          <a:p>
            <a:pPr marL="0" indent="0" algn="l">
              <a:lnSpc>
                <a:spcPts val="2400"/>
              </a:lnSpc>
              <a:buNone/>
            </a:pPr>
            <a:r>
              <a:rPr lang="en-US" b="1" dirty="0">
                <a:latin typeface="Times New Roman" panose="02020603050405020304" pitchFamily="18" charset="0"/>
                <a:ea typeface="Inter" pitchFamily="34" charset="-122"/>
                <a:cs typeface="Times New Roman" panose="02020603050405020304" pitchFamily="18" charset="0"/>
              </a:rPr>
              <a:t>Tiêu chí</a:t>
            </a:r>
            <a:endParaRPr lang="en-US" dirty="0"/>
          </a:p>
        </p:txBody>
      </p:sp>
      <p:sp>
        <p:nvSpPr>
          <p:cNvPr id="7" name="Text 4"/>
          <p:cNvSpPr/>
          <p:nvPr/>
        </p:nvSpPr>
        <p:spPr>
          <a:xfrm>
            <a:off x="4766905" y="2136934"/>
            <a:ext cx="3509367" cy="305872"/>
          </a:xfrm>
          <a:prstGeom prst="rect">
            <a:avLst/>
          </a:prstGeom>
          <a:noFill/>
          <a:ln/>
        </p:spPr>
        <p:txBody>
          <a:bodyPr wrap="none" lIns="0" tIns="0" rIns="0" bIns="0" rtlCol="0" anchor="t"/>
          <a:lstStyle/>
          <a:p>
            <a:pPr marL="0" indent="0" algn="l">
              <a:lnSpc>
                <a:spcPts val="2400"/>
              </a:lnSpc>
              <a:buNone/>
            </a:pPr>
            <a:r>
              <a:rPr lang="en-US" b="1" dirty="0">
                <a:latin typeface="Times New Roman" panose="02020603050405020304" pitchFamily="18" charset="0"/>
                <a:ea typeface="Inter" pitchFamily="34" charset="-122"/>
                <a:cs typeface="Times New Roman" panose="02020603050405020304" pitchFamily="18" charset="0"/>
              </a:rPr>
              <a:t>Yêu cầu cụ thể</a:t>
            </a:r>
            <a:endParaRPr lang="en-US" dirty="0"/>
          </a:p>
        </p:txBody>
      </p:sp>
      <p:sp>
        <p:nvSpPr>
          <p:cNvPr id="8" name="Shape 5"/>
          <p:cNvSpPr/>
          <p:nvPr/>
        </p:nvSpPr>
        <p:spPr>
          <a:xfrm>
            <a:off x="676632" y="2565083"/>
            <a:ext cx="7790736" cy="856298"/>
          </a:xfrm>
          <a:prstGeom prst="rect">
            <a:avLst/>
          </a:prstGeom>
          <a:solidFill>
            <a:srgbClr val="000000">
              <a:alpha val="4000"/>
            </a:srgbClr>
          </a:solidFill>
          <a:ln/>
        </p:spPr>
        <p:txBody>
          <a:bodyPr/>
          <a:lstStyle/>
          <a:p>
            <a:endParaRPr lang="en-US" sz="2400"/>
          </a:p>
        </p:txBody>
      </p:sp>
      <p:sp>
        <p:nvSpPr>
          <p:cNvPr id="9" name="Text 6"/>
          <p:cNvSpPr/>
          <p:nvPr/>
        </p:nvSpPr>
        <p:spPr>
          <a:xfrm>
            <a:off x="867727" y="2687360"/>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Tính tiến hóa</a:t>
            </a:r>
            <a:endParaRPr lang="en-US" dirty="0"/>
          </a:p>
        </p:txBody>
      </p:sp>
      <p:sp>
        <p:nvSpPr>
          <p:cNvPr id="10" name="Text 7"/>
          <p:cNvSpPr/>
          <p:nvPr/>
        </p:nvSpPr>
        <p:spPr>
          <a:xfrm>
            <a:off x="4766905" y="2687360"/>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Cho phép thay đổi các quy định của hệ thống website</a:t>
            </a:r>
            <a:endParaRPr lang="en-US" dirty="0"/>
          </a:p>
        </p:txBody>
      </p:sp>
      <p:sp>
        <p:nvSpPr>
          <p:cNvPr id="11" name="Shape 8"/>
          <p:cNvSpPr/>
          <p:nvPr/>
        </p:nvSpPr>
        <p:spPr>
          <a:xfrm>
            <a:off x="676632" y="3421380"/>
            <a:ext cx="7790736" cy="856298"/>
          </a:xfrm>
          <a:prstGeom prst="rect">
            <a:avLst/>
          </a:prstGeom>
          <a:solidFill>
            <a:srgbClr val="FFFFFF">
              <a:alpha val="4000"/>
            </a:srgbClr>
          </a:solidFill>
          <a:ln/>
        </p:spPr>
        <p:txBody>
          <a:bodyPr/>
          <a:lstStyle/>
          <a:p>
            <a:endParaRPr lang="en-US" sz="2400"/>
          </a:p>
        </p:txBody>
      </p:sp>
      <p:sp>
        <p:nvSpPr>
          <p:cNvPr id="12" name="Text 9"/>
          <p:cNvSpPr/>
          <p:nvPr/>
        </p:nvSpPr>
        <p:spPr>
          <a:xfrm>
            <a:off x="867727" y="3543657"/>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Tính tiện dụng</a:t>
            </a:r>
            <a:endParaRPr lang="en-US" dirty="0"/>
          </a:p>
        </p:txBody>
      </p:sp>
      <p:sp>
        <p:nvSpPr>
          <p:cNvPr id="13" name="Text 10"/>
          <p:cNvSpPr/>
          <p:nvPr/>
        </p:nvSpPr>
        <p:spPr>
          <a:xfrm>
            <a:off x="4766905" y="3543657"/>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Giao diện trực quan, dễ đọc, dễ sử dụng và phù hợp thực tế</a:t>
            </a:r>
            <a:endParaRPr lang="en-US" dirty="0"/>
          </a:p>
        </p:txBody>
      </p:sp>
      <p:sp>
        <p:nvSpPr>
          <p:cNvPr id="14" name="Shape 11"/>
          <p:cNvSpPr/>
          <p:nvPr/>
        </p:nvSpPr>
        <p:spPr>
          <a:xfrm>
            <a:off x="676632" y="4277678"/>
            <a:ext cx="7790736" cy="856298"/>
          </a:xfrm>
          <a:prstGeom prst="rect">
            <a:avLst/>
          </a:prstGeom>
          <a:solidFill>
            <a:srgbClr val="000000">
              <a:alpha val="4000"/>
            </a:srgbClr>
          </a:solidFill>
          <a:ln/>
        </p:spPr>
        <p:txBody>
          <a:bodyPr/>
          <a:lstStyle/>
          <a:p>
            <a:endParaRPr lang="en-US" sz="2400"/>
          </a:p>
        </p:txBody>
      </p:sp>
      <p:sp>
        <p:nvSpPr>
          <p:cNvPr id="15" name="Text 12"/>
          <p:cNvSpPr/>
          <p:nvPr/>
        </p:nvSpPr>
        <p:spPr>
          <a:xfrm>
            <a:off x="867727" y="4399955"/>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Tính hiệu quả</a:t>
            </a:r>
            <a:endParaRPr lang="en-US" dirty="0"/>
          </a:p>
        </p:txBody>
      </p:sp>
      <p:sp>
        <p:nvSpPr>
          <p:cNvPr id="16" name="Text 13"/>
          <p:cNvSpPr/>
          <p:nvPr/>
        </p:nvSpPr>
        <p:spPr>
          <a:xfrm>
            <a:off x="4766905" y="4399955"/>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Website tải dữ liệu nhanh chóng và dễ dàng</a:t>
            </a:r>
            <a:endParaRPr lang="en-US" dirty="0"/>
          </a:p>
        </p:txBody>
      </p:sp>
      <p:sp>
        <p:nvSpPr>
          <p:cNvPr id="17" name="Shape 14"/>
          <p:cNvSpPr/>
          <p:nvPr/>
        </p:nvSpPr>
        <p:spPr>
          <a:xfrm>
            <a:off x="676632" y="5133975"/>
            <a:ext cx="7790736" cy="856298"/>
          </a:xfrm>
          <a:prstGeom prst="rect">
            <a:avLst/>
          </a:prstGeom>
          <a:solidFill>
            <a:srgbClr val="FFFFFF">
              <a:alpha val="4000"/>
            </a:srgbClr>
          </a:solidFill>
          <a:ln/>
        </p:spPr>
        <p:txBody>
          <a:bodyPr/>
          <a:lstStyle/>
          <a:p>
            <a:endParaRPr lang="en-US" sz="2400"/>
          </a:p>
        </p:txBody>
      </p:sp>
      <p:sp>
        <p:nvSpPr>
          <p:cNvPr id="18" name="Text 15"/>
          <p:cNvSpPr/>
          <p:nvPr/>
        </p:nvSpPr>
        <p:spPr>
          <a:xfrm>
            <a:off x="867727" y="5256252"/>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Tính tương thích</a:t>
            </a:r>
            <a:endParaRPr lang="en-US" dirty="0"/>
          </a:p>
        </p:txBody>
      </p:sp>
      <p:sp>
        <p:nvSpPr>
          <p:cNvPr id="19" name="Text 16"/>
          <p:cNvSpPr/>
          <p:nvPr/>
        </p:nvSpPr>
        <p:spPr>
          <a:xfrm>
            <a:off x="4766905" y="5256252"/>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Tương thích với hệ điều hành Windows trở lên</a:t>
            </a:r>
            <a:endParaRPr lang="en-US" dirty="0"/>
          </a:p>
        </p:txBody>
      </p:sp>
      <p:sp>
        <p:nvSpPr>
          <p:cNvPr id="20" name="Shape 17"/>
          <p:cNvSpPr/>
          <p:nvPr/>
        </p:nvSpPr>
        <p:spPr>
          <a:xfrm>
            <a:off x="676632" y="5990273"/>
            <a:ext cx="7790736" cy="856298"/>
          </a:xfrm>
          <a:prstGeom prst="rect">
            <a:avLst/>
          </a:prstGeom>
          <a:solidFill>
            <a:srgbClr val="000000">
              <a:alpha val="4000"/>
            </a:srgbClr>
          </a:solidFill>
          <a:ln/>
        </p:spPr>
        <p:txBody>
          <a:bodyPr/>
          <a:lstStyle/>
          <a:p>
            <a:endParaRPr lang="en-US" sz="2400"/>
          </a:p>
        </p:txBody>
      </p:sp>
      <p:sp>
        <p:nvSpPr>
          <p:cNvPr id="21" name="Text 18"/>
          <p:cNvSpPr/>
          <p:nvPr/>
        </p:nvSpPr>
        <p:spPr>
          <a:xfrm>
            <a:off x="867727" y="6112550"/>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Cơ sở dữ liệu</a:t>
            </a:r>
            <a:endParaRPr lang="en-US" dirty="0"/>
          </a:p>
        </p:txBody>
      </p:sp>
      <p:sp>
        <p:nvSpPr>
          <p:cNvPr id="22" name="Text 19"/>
          <p:cNvSpPr/>
          <p:nvPr/>
        </p:nvSpPr>
        <p:spPr>
          <a:xfrm>
            <a:off x="4766905" y="6112550"/>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Sử dụng MySQL đảm bảo tính toàn vẹn và nhất quán dữ liệu</a:t>
            </a:r>
            <a:endParaRPr lang="en-US" dirty="0"/>
          </a:p>
        </p:txBody>
      </p:sp>
      <p:sp>
        <p:nvSpPr>
          <p:cNvPr id="23" name="Shape 20"/>
          <p:cNvSpPr/>
          <p:nvPr/>
        </p:nvSpPr>
        <p:spPr>
          <a:xfrm>
            <a:off x="676632" y="6846570"/>
            <a:ext cx="7790736" cy="856298"/>
          </a:xfrm>
          <a:prstGeom prst="rect">
            <a:avLst/>
          </a:prstGeom>
          <a:solidFill>
            <a:srgbClr val="FFFFFF">
              <a:alpha val="4000"/>
            </a:srgbClr>
          </a:solidFill>
          <a:ln/>
        </p:spPr>
        <p:txBody>
          <a:bodyPr/>
          <a:lstStyle/>
          <a:p>
            <a:endParaRPr lang="en-US" sz="2400"/>
          </a:p>
        </p:txBody>
      </p:sp>
      <p:sp>
        <p:nvSpPr>
          <p:cNvPr id="24" name="Text 21"/>
          <p:cNvSpPr/>
          <p:nvPr/>
        </p:nvSpPr>
        <p:spPr>
          <a:xfrm>
            <a:off x="867727" y="6968847"/>
            <a:ext cx="3509367" cy="305872"/>
          </a:xfrm>
          <a:prstGeom prst="rect">
            <a:avLst/>
          </a:prstGeom>
          <a:noFill/>
          <a:ln/>
        </p:spPr>
        <p:txBody>
          <a:bodyPr wrap="non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Ngôn ngữ lập trình</a:t>
            </a:r>
            <a:endParaRPr lang="en-US" dirty="0"/>
          </a:p>
        </p:txBody>
      </p:sp>
      <p:sp>
        <p:nvSpPr>
          <p:cNvPr id="25" name="Text 22"/>
          <p:cNvSpPr/>
          <p:nvPr/>
        </p:nvSpPr>
        <p:spPr>
          <a:xfrm>
            <a:off x="4766905" y="6968847"/>
            <a:ext cx="3509367" cy="611743"/>
          </a:xfrm>
          <a:prstGeom prst="rect">
            <a:avLst/>
          </a:prstGeom>
          <a:noFill/>
          <a:ln/>
        </p:spPr>
        <p:txBody>
          <a:bodyPr wrap="square" lIns="0" tIns="0" rIns="0" bIns="0" rtlCol="0" anchor="t"/>
          <a:lstStyle/>
          <a:p>
            <a:pPr marL="0" indent="0" algn="l">
              <a:lnSpc>
                <a:spcPts val="2400"/>
              </a:lnSpc>
              <a:buNone/>
            </a:pPr>
            <a:r>
              <a:rPr lang="en-US" dirty="0">
                <a:latin typeface="Times New Roman" panose="02020603050405020304" pitchFamily="18" charset="0"/>
                <a:ea typeface="Inter" pitchFamily="34" charset="-122"/>
                <a:cs typeface="Times New Roman" panose="02020603050405020304" pitchFamily="18" charset="0"/>
              </a:rPr>
              <a:t>HTML được sử dụng để xây dựng giao diện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9960"/>
            <a:ext cx="10158055" cy="708779"/>
          </a:xfrm>
          <a:prstGeom prst="rect">
            <a:avLst/>
          </a:prstGeom>
          <a:noFill/>
          <a:ln/>
        </p:spPr>
        <p:txBody>
          <a:bodyPr wrap="none" lIns="0" tIns="0" rIns="0" bIns="0" rtlCol="0" anchor="t"/>
          <a:lstStyle/>
          <a:p>
            <a:pPr marL="0" indent="0" algn="l">
              <a:lnSpc>
                <a:spcPts val="5550"/>
              </a:lnSpc>
              <a:buNone/>
            </a:pPr>
            <a:r>
              <a:rPr lang="en-US" sz="4800" b="1" dirty="0">
                <a:latin typeface="Times New Roman" panose="02020603050405020304" pitchFamily="18" charset="0"/>
                <a:ea typeface="Inter Bold" pitchFamily="34" charset="-122"/>
                <a:cs typeface="Times New Roman" panose="02020603050405020304" pitchFamily="18" charset="0"/>
              </a:rPr>
              <a:t>Công Nghệ Sử Dụng Trong Hệ Thống</a:t>
            </a:r>
            <a:endParaRPr lang="en-US" sz="480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Frontend</a:t>
            </a:r>
            <a:endParaRPr lang="en-US" sz="24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Sử dụng HTML5, CSS3 để xây dựng giao diện trực quan, JavaScript tạo tương tác động và gọi API backend.</a:t>
            </a:r>
            <a:endParaRPr lang="en-US"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Backend</a:t>
            </a:r>
            <a:endParaRPr lang="en-US" sz="24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Node.js xử lý logic nghiệp vụ, quản lý API theo chuẩn HTTP để giao tiếp với frontend và ứng dụng di động.</a:t>
            </a:r>
            <a:endParaRPr lang="en-US"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400" b="1" dirty="0">
                <a:latin typeface="Times New Roman" panose="02020603050405020304" pitchFamily="18" charset="0"/>
                <a:ea typeface="Inter Bold" pitchFamily="34" charset="-122"/>
                <a:cs typeface="Times New Roman" panose="02020603050405020304" pitchFamily="18" charset="0"/>
              </a:rPr>
              <a:t>Cơ sở dữ liệu</a:t>
            </a:r>
            <a:endParaRPr lang="en-US" sz="24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Inter" pitchFamily="34" charset="-122"/>
                <a:cs typeface="Times New Roman" panose="02020603050405020304" pitchFamily="18" charset="0"/>
              </a:rPr>
              <a:t>MySQL quản lý dữ liệu sản phẩm, đơn hàng, khách hàng với tính toàn vẹn và nhất quán cao.</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721412"/>
            <a:ext cx="11074360" cy="708779"/>
          </a:xfrm>
          <a:prstGeom prst="rect">
            <a:avLst/>
          </a:prstGeom>
          <a:noFill/>
          <a:ln/>
        </p:spPr>
        <p:txBody>
          <a:bodyPr wrap="none" lIns="0" tIns="0" rIns="0" bIns="0" rtlCol="0" anchor="t"/>
          <a:lstStyle/>
          <a:p>
            <a:pPr marL="0" indent="0" algn="l">
              <a:lnSpc>
                <a:spcPts val="5550"/>
              </a:lnSpc>
              <a:buNone/>
            </a:pPr>
            <a:r>
              <a:rPr lang="en-US" sz="4800" b="1" dirty="0">
                <a:solidFill>
                  <a:srgbClr val="000000"/>
                </a:solidFill>
                <a:latin typeface="Times New Roman" panose="02020603050405020304" pitchFamily="18" charset="0"/>
                <a:ea typeface="Inter Bold" pitchFamily="34" charset="-122"/>
                <a:cs typeface="Times New Roman" panose="02020603050405020304" pitchFamily="18" charset="0"/>
              </a:rPr>
              <a:t>Triển Khai Và Công Cụ Hỗ Trợ Phát Triển</a:t>
            </a:r>
            <a:endParaRPr lang="en-US" sz="480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000000"/>
                </a:solidFill>
                <a:latin typeface="Times New Roman" panose="02020603050405020304" pitchFamily="18" charset="0"/>
                <a:ea typeface="Inter Bold" pitchFamily="34" charset="-122"/>
                <a:cs typeface="Times New Roman" panose="02020603050405020304" pitchFamily="18" charset="0"/>
              </a:rPr>
              <a:t>Docker</a:t>
            </a:r>
            <a:endParaRPr lang="en-US" sz="24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Container hóa ứng dụng giúp môi trường phát triển và triển khai nhất quán, dễ mở rộng trên cloud hoặc local.</a:t>
            </a:r>
            <a:endParaRPr lang="en-US"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000000"/>
                </a:solidFill>
                <a:latin typeface="Times New Roman" panose="02020603050405020304" pitchFamily="18" charset="0"/>
                <a:ea typeface="Inter Bold" pitchFamily="34" charset="-122"/>
                <a:cs typeface="Times New Roman" panose="02020603050405020304" pitchFamily="18" charset="0"/>
              </a:rPr>
              <a:t>Git &amp; GitHub</a:t>
            </a:r>
            <a:endParaRPr lang="en-US" sz="24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gn="l">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Quản lý mã nguồn theo nhánh, hỗ trợ làm việc nhóm, kiểm tra lỗi và tự động build-deploy qua GitHub Actions.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57764"/>
            <a:ext cx="7556421" cy="2126337"/>
          </a:xfrm>
          <a:prstGeom prst="rect">
            <a:avLst/>
          </a:prstGeom>
          <a:noFill/>
          <a:ln/>
        </p:spPr>
        <p:txBody>
          <a:bodyPr wrap="square" lIns="0" tIns="0" rIns="0" bIns="0" rtlCol="0" anchor="t"/>
          <a:lstStyle/>
          <a:p>
            <a:pPr marL="0" indent="0" algn="l">
              <a:lnSpc>
                <a:spcPts val="5550"/>
              </a:lnSpc>
              <a:buNone/>
            </a:pPr>
            <a:r>
              <a:rPr lang="en-US" sz="4800" dirty="0">
                <a:latin typeface="Times New Roman" panose="02020603050405020304" pitchFamily="18" charset="0"/>
                <a:ea typeface="Libre Baskerville" pitchFamily="34" charset="-122"/>
                <a:cs typeface="Times New Roman" panose="02020603050405020304" pitchFamily="18" charset="0"/>
              </a:rPr>
              <a:t>Triển Khai Hệ Thống Trên Hạ Tầng Cloud Với AWS</a:t>
            </a:r>
            <a:endParaRPr lang="en-US" sz="4800" dirty="0"/>
          </a:p>
        </p:txBody>
      </p:sp>
      <p:sp>
        <p:nvSpPr>
          <p:cNvPr id="4" name="Text 1"/>
          <p:cNvSpPr/>
          <p:nvPr/>
        </p:nvSpPr>
        <p:spPr>
          <a:xfrm>
            <a:off x="6280190" y="3624263"/>
            <a:ext cx="7556421" cy="1451610"/>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Nhóm đã hoàn tất xây dựng và kiểm thử website bán quần áo thời trang, tiến hành triển khai hệ thống lên môi trường thực tế để phục vụ người dùng ổn định và hiệu quả. AWS được chọn làm nền tảng hạ tầng chính vì khả năng mở rộng linh hoạt, độ tin cậy cao và dễ quản lý.</a:t>
            </a:r>
            <a:endParaRPr lang="en-US" dirty="0"/>
          </a:p>
        </p:txBody>
      </p:sp>
      <p:sp>
        <p:nvSpPr>
          <p:cNvPr id="5" name="Text 2"/>
          <p:cNvSpPr/>
          <p:nvPr/>
        </p:nvSpPr>
        <p:spPr>
          <a:xfrm>
            <a:off x="6280190" y="5331023"/>
            <a:ext cx="7556421" cy="1088708"/>
          </a:xfrm>
          <a:prstGeom prst="rect">
            <a:avLst/>
          </a:prstGeom>
          <a:noFill/>
          <a:ln/>
        </p:spPr>
        <p:txBody>
          <a:bodyPr wrap="square" lIns="0" tIns="0" rIns="0" bIns="0" rtlCol="0" anchor="t"/>
          <a:lstStyle/>
          <a:p>
            <a:pPr marL="0" indent="0" algn="l">
              <a:lnSpc>
                <a:spcPts val="2850"/>
              </a:lnSpc>
              <a:buNone/>
            </a:pPr>
            <a:r>
              <a:rPr lang="en-US" dirty="0">
                <a:latin typeface="Times New Roman" panose="02020603050405020304" pitchFamily="18" charset="0"/>
                <a:ea typeface="Open Sans" pitchFamily="34" charset="-122"/>
                <a:cs typeface="Times New Roman" panose="02020603050405020304" pitchFamily="18" charset="0"/>
              </a:rPr>
              <a:t>Kiến trúc hệ thống gồm frontend, backend và cơ sở dữ liệu, tất cả đóng gói trong container Docker. Cơ sở dữ liệu MySQL được triển khai trên Amazon RDS, đảm bảo tính sẵn sàng, bảo mật và mở rộng.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20</TotalTime>
  <Words>1959</Words>
  <Application>Microsoft Office PowerPoint</Application>
  <PresentationFormat>Custom</PresentationFormat>
  <Paragraphs>198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VŨ DUY HOÀNG</cp:lastModifiedBy>
  <cp:revision>2</cp:revision>
  <dcterms:created xsi:type="dcterms:W3CDTF">2025-05-13T18:41:21Z</dcterms:created>
  <dcterms:modified xsi:type="dcterms:W3CDTF">2025-05-13T19:04:56Z</dcterms:modified>
</cp:coreProperties>
</file>